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 id="2147483660" r:id="rId2"/>
    <p:sldMasterId id="2147483673" r:id="rId3"/>
  </p:sldMasterIdLst>
  <p:notesMasterIdLst>
    <p:notesMasterId r:id="rId101"/>
  </p:notesMasterIdLst>
  <p:handoutMasterIdLst>
    <p:handoutMasterId r:id="rId102"/>
  </p:handoutMasterIdLst>
  <p:sldIdLst>
    <p:sldId id="256" r:id="rId4"/>
    <p:sldId id="257" r:id="rId5"/>
    <p:sldId id="258" r:id="rId6"/>
    <p:sldId id="259" r:id="rId7"/>
    <p:sldId id="260" r:id="rId8"/>
    <p:sldId id="346" r:id="rId9"/>
    <p:sldId id="347" r:id="rId10"/>
    <p:sldId id="351" r:id="rId11"/>
    <p:sldId id="349" r:id="rId12"/>
    <p:sldId id="350" r:id="rId13"/>
    <p:sldId id="261" r:id="rId14"/>
    <p:sldId id="262" r:id="rId15"/>
    <p:sldId id="263" r:id="rId16"/>
    <p:sldId id="264" r:id="rId17"/>
    <p:sldId id="348" r:id="rId18"/>
    <p:sldId id="265" r:id="rId19"/>
    <p:sldId id="277" r:id="rId20"/>
    <p:sldId id="278" r:id="rId21"/>
    <p:sldId id="276" r:id="rId22"/>
    <p:sldId id="279" r:id="rId23"/>
    <p:sldId id="266" r:id="rId24"/>
    <p:sldId id="267" r:id="rId25"/>
    <p:sldId id="268" r:id="rId26"/>
    <p:sldId id="269" r:id="rId27"/>
    <p:sldId id="352" r:id="rId28"/>
    <p:sldId id="270" r:id="rId29"/>
    <p:sldId id="272" r:id="rId30"/>
    <p:sldId id="280" r:id="rId31"/>
    <p:sldId id="281" r:id="rId32"/>
    <p:sldId id="271" r:id="rId33"/>
    <p:sldId id="282" r:id="rId34"/>
    <p:sldId id="283" r:id="rId35"/>
    <p:sldId id="284" r:id="rId36"/>
    <p:sldId id="285" r:id="rId37"/>
    <p:sldId id="286" r:id="rId38"/>
    <p:sldId id="287" r:id="rId39"/>
    <p:sldId id="288" r:id="rId40"/>
    <p:sldId id="289" r:id="rId41"/>
    <p:sldId id="290" r:id="rId42"/>
    <p:sldId id="273" r:id="rId43"/>
    <p:sldId id="274" r:id="rId44"/>
    <p:sldId id="275"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16" r:id="rId60"/>
    <p:sldId id="305" r:id="rId61"/>
    <p:sldId id="306" r:id="rId62"/>
    <p:sldId id="307" r:id="rId63"/>
    <p:sldId id="308" r:id="rId64"/>
    <p:sldId id="309" r:id="rId65"/>
    <p:sldId id="310" r:id="rId66"/>
    <p:sldId id="311" r:id="rId67"/>
    <p:sldId id="312" r:id="rId68"/>
    <p:sldId id="313" r:id="rId69"/>
    <p:sldId id="314" r:id="rId70"/>
    <p:sldId id="315" r:id="rId71"/>
    <p:sldId id="317" r:id="rId72"/>
    <p:sldId id="318" r:id="rId73"/>
    <p:sldId id="319" r:id="rId74"/>
    <p:sldId id="320" r:id="rId75"/>
    <p:sldId id="321" r:id="rId76"/>
    <p:sldId id="322" r:id="rId77"/>
    <p:sldId id="323" r:id="rId78"/>
    <p:sldId id="324" r:id="rId79"/>
    <p:sldId id="325" r:id="rId80"/>
    <p:sldId id="344" r:id="rId81"/>
    <p:sldId id="345" r:id="rId82"/>
    <p:sldId id="326" r:id="rId83"/>
    <p:sldId id="329" r:id="rId84"/>
    <p:sldId id="327" r:id="rId85"/>
    <p:sldId id="334" r:id="rId86"/>
    <p:sldId id="335" r:id="rId87"/>
    <p:sldId id="336" r:id="rId88"/>
    <p:sldId id="337" r:id="rId89"/>
    <p:sldId id="338" r:id="rId90"/>
    <p:sldId id="339" r:id="rId91"/>
    <p:sldId id="340" r:id="rId92"/>
    <p:sldId id="341" r:id="rId93"/>
    <p:sldId id="342" r:id="rId94"/>
    <p:sldId id="328" r:id="rId95"/>
    <p:sldId id="330" r:id="rId96"/>
    <p:sldId id="331" r:id="rId97"/>
    <p:sldId id="332" r:id="rId98"/>
    <p:sldId id="333" r:id="rId99"/>
    <p:sldId id="343"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4" d="100"/>
          <a:sy n="94" d="100"/>
        </p:scale>
        <p:origin x="-1824"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handoutMaster" Target="handoutMasters/handoutMaster1.xml"/><Relationship Id="rId103" Type="http://schemas.openxmlformats.org/officeDocument/2006/relationships/printerSettings" Target="printerSettings/printerSettings1.bin"/><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316A38-A9C3-4078-AB98-183EFD94EBC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29ABA49-83C1-452B-9EC5-B016E4B1C375}">
      <dgm:prSet phldrT="[Text]"/>
      <dgm:spPr/>
      <dgm:t>
        <a:bodyPr/>
        <a:lstStyle/>
        <a:p>
          <a:r>
            <a:rPr lang="en-US" altLang="en-US" dirty="0" smtClean="0">
              <a:solidFill>
                <a:schemeClr val="bg1"/>
              </a:solidFill>
            </a:rPr>
            <a:t>United Nations Convention Against Transnational Organized Crime, 2000 – Palermo Convention</a:t>
          </a:r>
          <a:endParaRPr lang="en-US" dirty="0">
            <a:solidFill>
              <a:schemeClr val="bg1"/>
            </a:solidFill>
          </a:endParaRPr>
        </a:p>
      </dgm:t>
    </dgm:pt>
    <dgm:pt modelId="{6C5930C4-57C4-46E8-9060-6D7EB6BEABE2}" type="parTrans" cxnId="{7A7306D3-1788-4E23-9ED3-7C09F9FF55B3}">
      <dgm:prSet/>
      <dgm:spPr/>
      <dgm:t>
        <a:bodyPr/>
        <a:lstStyle/>
        <a:p>
          <a:endParaRPr lang="en-US"/>
        </a:p>
      </dgm:t>
    </dgm:pt>
    <dgm:pt modelId="{28E0B8A8-6B19-42A4-8251-0DE3118D1434}" type="sibTrans" cxnId="{7A7306D3-1788-4E23-9ED3-7C09F9FF55B3}">
      <dgm:prSet/>
      <dgm:spPr/>
      <dgm:t>
        <a:bodyPr/>
        <a:lstStyle/>
        <a:p>
          <a:endParaRPr lang="en-US"/>
        </a:p>
      </dgm:t>
    </dgm:pt>
    <dgm:pt modelId="{8463BBA3-98DC-4115-8673-A500787C1E63}">
      <dgm:prSet phldrT="[Text]"/>
      <dgm:spPr/>
      <dgm:t>
        <a:bodyPr/>
        <a:lstStyle/>
        <a:p>
          <a:r>
            <a:rPr lang="en-US" altLang="en-US" dirty="0" smtClean="0"/>
            <a:t>Protocol to Prevent, Suppress and Punish Trafficking in Persons, especially Women and Children, 2002</a:t>
          </a:r>
          <a:endParaRPr lang="en-US" dirty="0"/>
        </a:p>
      </dgm:t>
    </dgm:pt>
    <dgm:pt modelId="{6CFA44CE-043A-4699-9C16-87585CAEC22E}" type="parTrans" cxnId="{A063EF84-76D6-4775-85C7-328158B4A10F}">
      <dgm:prSet/>
      <dgm:spPr/>
      <dgm:t>
        <a:bodyPr/>
        <a:lstStyle/>
        <a:p>
          <a:endParaRPr lang="en-US"/>
        </a:p>
      </dgm:t>
    </dgm:pt>
    <dgm:pt modelId="{D1DF2BE0-2E14-40DD-905D-3548C29F05EC}" type="sibTrans" cxnId="{A063EF84-76D6-4775-85C7-328158B4A10F}">
      <dgm:prSet/>
      <dgm:spPr/>
      <dgm:t>
        <a:bodyPr/>
        <a:lstStyle/>
        <a:p>
          <a:endParaRPr lang="en-US"/>
        </a:p>
      </dgm:t>
    </dgm:pt>
    <dgm:pt modelId="{85A93FCA-1944-4B5F-9170-9DD00378A1B3}">
      <dgm:prSet phldrT="[Text]"/>
      <dgm:spPr/>
      <dgm:t>
        <a:bodyPr/>
        <a:lstStyle/>
        <a:p>
          <a:r>
            <a:rPr lang="en-US" altLang="en-US" dirty="0" smtClean="0"/>
            <a:t>Protocol Against the Smuggling of Migrants by Land, Sea and Air, 2002</a:t>
          </a:r>
          <a:endParaRPr lang="en-US" dirty="0"/>
        </a:p>
      </dgm:t>
    </dgm:pt>
    <dgm:pt modelId="{9821BCFF-A170-4620-B91A-9CF234AF0255}" type="parTrans" cxnId="{71EBEF3E-0C9E-457D-BFFC-B7E630B490F7}">
      <dgm:prSet/>
      <dgm:spPr/>
      <dgm:t>
        <a:bodyPr/>
        <a:lstStyle/>
        <a:p>
          <a:endParaRPr lang="en-US"/>
        </a:p>
      </dgm:t>
    </dgm:pt>
    <dgm:pt modelId="{73A6FA54-D810-4DC7-9344-D99295C3695E}" type="sibTrans" cxnId="{71EBEF3E-0C9E-457D-BFFC-B7E630B490F7}">
      <dgm:prSet/>
      <dgm:spPr/>
      <dgm:t>
        <a:bodyPr/>
        <a:lstStyle/>
        <a:p>
          <a:endParaRPr lang="en-US"/>
        </a:p>
      </dgm:t>
    </dgm:pt>
    <dgm:pt modelId="{8FBF7CBA-6C84-492E-B955-493532FE84B0}">
      <dgm:prSet phldrT="[Text]"/>
      <dgm:spPr/>
      <dgm:t>
        <a:bodyPr/>
        <a:lstStyle/>
        <a:p>
          <a:r>
            <a:rPr lang="en-US" altLang="en-US" dirty="0" smtClean="0"/>
            <a:t>Protocol Against the Illicit Manufacturing and Trafficking in Firearms, Their Parts and Components and Ammunition, 2002</a:t>
          </a:r>
          <a:endParaRPr lang="en-US" dirty="0"/>
        </a:p>
      </dgm:t>
    </dgm:pt>
    <dgm:pt modelId="{D2997C1B-3054-49BF-A6A3-9CCCE63F0C65}" type="parTrans" cxnId="{521ADBC6-1C4C-4433-9D1D-E83BAD3FA021}">
      <dgm:prSet/>
      <dgm:spPr/>
      <dgm:t>
        <a:bodyPr/>
        <a:lstStyle/>
        <a:p>
          <a:endParaRPr lang="en-US"/>
        </a:p>
      </dgm:t>
    </dgm:pt>
    <dgm:pt modelId="{9ABA0AC0-8F14-4F40-8322-5BF9E9B82E9A}" type="sibTrans" cxnId="{521ADBC6-1C4C-4433-9D1D-E83BAD3FA021}">
      <dgm:prSet/>
      <dgm:spPr/>
      <dgm:t>
        <a:bodyPr/>
        <a:lstStyle/>
        <a:p>
          <a:endParaRPr lang="en-US"/>
        </a:p>
      </dgm:t>
    </dgm:pt>
    <dgm:pt modelId="{DEA906B2-A5EC-4220-8E35-639AA7DA3279}" type="pres">
      <dgm:prSet presAssocID="{1B316A38-A9C3-4078-AB98-183EFD94EBCE}" presName="hierChild1" presStyleCnt="0">
        <dgm:presLayoutVars>
          <dgm:orgChart val="1"/>
          <dgm:chPref val="1"/>
          <dgm:dir/>
          <dgm:animOne val="branch"/>
          <dgm:animLvl val="lvl"/>
          <dgm:resizeHandles/>
        </dgm:presLayoutVars>
      </dgm:prSet>
      <dgm:spPr/>
      <dgm:t>
        <a:bodyPr/>
        <a:lstStyle/>
        <a:p>
          <a:endParaRPr lang="en-US"/>
        </a:p>
      </dgm:t>
    </dgm:pt>
    <dgm:pt modelId="{A7E04EFE-50B2-4DF7-BE54-7E027CA62906}" type="pres">
      <dgm:prSet presAssocID="{A29ABA49-83C1-452B-9EC5-B016E4B1C375}" presName="hierRoot1" presStyleCnt="0">
        <dgm:presLayoutVars>
          <dgm:hierBranch val="init"/>
        </dgm:presLayoutVars>
      </dgm:prSet>
      <dgm:spPr/>
    </dgm:pt>
    <dgm:pt modelId="{C68E28D7-367B-490C-A88D-6E7583FF444C}" type="pres">
      <dgm:prSet presAssocID="{A29ABA49-83C1-452B-9EC5-B016E4B1C375}" presName="rootComposite1" presStyleCnt="0"/>
      <dgm:spPr/>
    </dgm:pt>
    <dgm:pt modelId="{164E0AF7-024E-44D4-90A0-7654CC07D1F0}" type="pres">
      <dgm:prSet presAssocID="{A29ABA49-83C1-452B-9EC5-B016E4B1C375}" presName="rootText1" presStyleLbl="node0" presStyleIdx="0" presStyleCnt="1" custScaleX="108948" custScaleY="123587">
        <dgm:presLayoutVars>
          <dgm:chPref val="3"/>
        </dgm:presLayoutVars>
      </dgm:prSet>
      <dgm:spPr/>
      <dgm:t>
        <a:bodyPr/>
        <a:lstStyle/>
        <a:p>
          <a:endParaRPr lang="en-US"/>
        </a:p>
      </dgm:t>
    </dgm:pt>
    <dgm:pt modelId="{0EC14FF3-8749-4646-B3E2-116AE2D93BD3}" type="pres">
      <dgm:prSet presAssocID="{A29ABA49-83C1-452B-9EC5-B016E4B1C375}" presName="rootConnector1" presStyleLbl="node1" presStyleIdx="0" presStyleCnt="0"/>
      <dgm:spPr/>
      <dgm:t>
        <a:bodyPr/>
        <a:lstStyle/>
        <a:p>
          <a:endParaRPr lang="en-US"/>
        </a:p>
      </dgm:t>
    </dgm:pt>
    <dgm:pt modelId="{909AC445-940B-43E5-8D34-073DEC4BE496}" type="pres">
      <dgm:prSet presAssocID="{A29ABA49-83C1-452B-9EC5-B016E4B1C375}" presName="hierChild2" presStyleCnt="0"/>
      <dgm:spPr/>
    </dgm:pt>
    <dgm:pt modelId="{D0A72F5D-B484-414A-B895-FF5CFE2491A3}" type="pres">
      <dgm:prSet presAssocID="{6CFA44CE-043A-4699-9C16-87585CAEC22E}" presName="Name37" presStyleLbl="parChTrans1D2" presStyleIdx="0" presStyleCnt="3"/>
      <dgm:spPr/>
      <dgm:t>
        <a:bodyPr/>
        <a:lstStyle/>
        <a:p>
          <a:endParaRPr lang="en-US"/>
        </a:p>
      </dgm:t>
    </dgm:pt>
    <dgm:pt modelId="{F9036438-EC58-4C67-8230-61D856E0EC60}" type="pres">
      <dgm:prSet presAssocID="{8463BBA3-98DC-4115-8673-A500787C1E63}" presName="hierRoot2" presStyleCnt="0">
        <dgm:presLayoutVars>
          <dgm:hierBranch val="init"/>
        </dgm:presLayoutVars>
      </dgm:prSet>
      <dgm:spPr/>
    </dgm:pt>
    <dgm:pt modelId="{2255E1A1-65BF-4C11-90FD-D23B094E1A6E}" type="pres">
      <dgm:prSet presAssocID="{8463BBA3-98DC-4115-8673-A500787C1E63}" presName="rootComposite" presStyleCnt="0"/>
      <dgm:spPr/>
    </dgm:pt>
    <dgm:pt modelId="{B6F481B9-DC3A-4C73-ABC1-DABB5F41C66F}" type="pres">
      <dgm:prSet presAssocID="{8463BBA3-98DC-4115-8673-A500787C1E63}" presName="rootText" presStyleLbl="node2" presStyleIdx="0" presStyleCnt="3" custScaleX="105182" custScaleY="136369">
        <dgm:presLayoutVars>
          <dgm:chPref val="3"/>
        </dgm:presLayoutVars>
      </dgm:prSet>
      <dgm:spPr/>
      <dgm:t>
        <a:bodyPr/>
        <a:lstStyle/>
        <a:p>
          <a:endParaRPr lang="en-US"/>
        </a:p>
      </dgm:t>
    </dgm:pt>
    <dgm:pt modelId="{4CB38BD8-D767-4E78-B298-71FC93AECB72}" type="pres">
      <dgm:prSet presAssocID="{8463BBA3-98DC-4115-8673-A500787C1E63}" presName="rootConnector" presStyleLbl="node2" presStyleIdx="0" presStyleCnt="3"/>
      <dgm:spPr/>
      <dgm:t>
        <a:bodyPr/>
        <a:lstStyle/>
        <a:p>
          <a:endParaRPr lang="en-US"/>
        </a:p>
      </dgm:t>
    </dgm:pt>
    <dgm:pt modelId="{E3ABAA0C-602E-4DDE-8FEF-515DA3368DE1}" type="pres">
      <dgm:prSet presAssocID="{8463BBA3-98DC-4115-8673-A500787C1E63}" presName="hierChild4" presStyleCnt="0"/>
      <dgm:spPr/>
    </dgm:pt>
    <dgm:pt modelId="{B4CD0FAB-94C0-47F9-B0A6-72F411E6AC75}" type="pres">
      <dgm:prSet presAssocID="{8463BBA3-98DC-4115-8673-A500787C1E63}" presName="hierChild5" presStyleCnt="0"/>
      <dgm:spPr/>
    </dgm:pt>
    <dgm:pt modelId="{45FE5A82-2FE6-45E8-9CEB-DF057BA27489}" type="pres">
      <dgm:prSet presAssocID="{9821BCFF-A170-4620-B91A-9CF234AF0255}" presName="Name37" presStyleLbl="parChTrans1D2" presStyleIdx="1" presStyleCnt="3"/>
      <dgm:spPr/>
      <dgm:t>
        <a:bodyPr/>
        <a:lstStyle/>
        <a:p>
          <a:endParaRPr lang="en-US"/>
        </a:p>
      </dgm:t>
    </dgm:pt>
    <dgm:pt modelId="{249DD3BB-B30C-4349-ADC6-3602A3FD0103}" type="pres">
      <dgm:prSet presAssocID="{85A93FCA-1944-4B5F-9170-9DD00378A1B3}" presName="hierRoot2" presStyleCnt="0">
        <dgm:presLayoutVars>
          <dgm:hierBranch val="init"/>
        </dgm:presLayoutVars>
      </dgm:prSet>
      <dgm:spPr/>
    </dgm:pt>
    <dgm:pt modelId="{8A71AF1E-8FCC-473A-AEE7-5CFC0732A99C}" type="pres">
      <dgm:prSet presAssocID="{85A93FCA-1944-4B5F-9170-9DD00378A1B3}" presName="rootComposite" presStyleCnt="0"/>
      <dgm:spPr/>
    </dgm:pt>
    <dgm:pt modelId="{7E0415EB-875C-4F29-9E5B-629590445D09}" type="pres">
      <dgm:prSet presAssocID="{85A93FCA-1944-4B5F-9170-9DD00378A1B3}" presName="rootText" presStyleLbl="node2" presStyleIdx="1" presStyleCnt="3" custScaleX="104084" custScaleY="134054">
        <dgm:presLayoutVars>
          <dgm:chPref val="3"/>
        </dgm:presLayoutVars>
      </dgm:prSet>
      <dgm:spPr/>
      <dgm:t>
        <a:bodyPr/>
        <a:lstStyle/>
        <a:p>
          <a:endParaRPr lang="en-US"/>
        </a:p>
      </dgm:t>
    </dgm:pt>
    <dgm:pt modelId="{DDCCFA76-545E-4575-A8DF-5A580D6E90DF}" type="pres">
      <dgm:prSet presAssocID="{85A93FCA-1944-4B5F-9170-9DD00378A1B3}" presName="rootConnector" presStyleLbl="node2" presStyleIdx="1" presStyleCnt="3"/>
      <dgm:spPr/>
      <dgm:t>
        <a:bodyPr/>
        <a:lstStyle/>
        <a:p>
          <a:endParaRPr lang="en-US"/>
        </a:p>
      </dgm:t>
    </dgm:pt>
    <dgm:pt modelId="{F8F8BCD7-ECD2-4D21-92AB-86E1A86BFAE5}" type="pres">
      <dgm:prSet presAssocID="{85A93FCA-1944-4B5F-9170-9DD00378A1B3}" presName="hierChild4" presStyleCnt="0"/>
      <dgm:spPr/>
    </dgm:pt>
    <dgm:pt modelId="{21C7A663-4F07-4233-BBAC-DBA1250AE642}" type="pres">
      <dgm:prSet presAssocID="{85A93FCA-1944-4B5F-9170-9DD00378A1B3}" presName="hierChild5" presStyleCnt="0"/>
      <dgm:spPr/>
    </dgm:pt>
    <dgm:pt modelId="{FC5C300E-B93A-42DF-823A-AB00FF7FD688}" type="pres">
      <dgm:prSet presAssocID="{D2997C1B-3054-49BF-A6A3-9CCCE63F0C65}" presName="Name37" presStyleLbl="parChTrans1D2" presStyleIdx="2" presStyleCnt="3"/>
      <dgm:spPr/>
      <dgm:t>
        <a:bodyPr/>
        <a:lstStyle/>
        <a:p>
          <a:endParaRPr lang="en-US"/>
        </a:p>
      </dgm:t>
    </dgm:pt>
    <dgm:pt modelId="{47A90C74-977C-4642-96B2-FF4705422AF5}" type="pres">
      <dgm:prSet presAssocID="{8FBF7CBA-6C84-492E-B955-493532FE84B0}" presName="hierRoot2" presStyleCnt="0">
        <dgm:presLayoutVars>
          <dgm:hierBranch val="init"/>
        </dgm:presLayoutVars>
      </dgm:prSet>
      <dgm:spPr/>
    </dgm:pt>
    <dgm:pt modelId="{FC9D96EF-FE90-42EE-B86E-067F5B3CD8FD}" type="pres">
      <dgm:prSet presAssocID="{8FBF7CBA-6C84-492E-B955-493532FE84B0}" presName="rootComposite" presStyleCnt="0"/>
      <dgm:spPr/>
    </dgm:pt>
    <dgm:pt modelId="{16AF4792-9CC6-4ACB-9E9D-909CA4BB71DA}" type="pres">
      <dgm:prSet presAssocID="{8FBF7CBA-6C84-492E-B955-493532FE84B0}" presName="rootText" presStyleLbl="node2" presStyleIdx="2" presStyleCnt="3" custScaleX="104876" custScaleY="135014">
        <dgm:presLayoutVars>
          <dgm:chPref val="3"/>
        </dgm:presLayoutVars>
      </dgm:prSet>
      <dgm:spPr/>
      <dgm:t>
        <a:bodyPr/>
        <a:lstStyle/>
        <a:p>
          <a:endParaRPr lang="en-US"/>
        </a:p>
      </dgm:t>
    </dgm:pt>
    <dgm:pt modelId="{2C6326AC-690F-4AA1-BE72-F10E88A42DA2}" type="pres">
      <dgm:prSet presAssocID="{8FBF7CBA-6C84-492E-B955-493532FE84B0}" presName="rootConnector" presStyleLbl="node2" presStyleIdx="2" presStyleCnt="3"/>
      <dgm:spPr/>
      <dgm:t>
        <a:bodyPr/>
        <a:lstStyle/>
        <a:p>
          <a:endParaRPr lang="en-US"/>
        </a:p>
      </dgm:t>
    </dgm:pt>
    <dgm:pt modelId="{191B3E82-F1A0-4D54-9157-116F07AFFF14}" type="pres">
      <dgm:prSet presAssocID="{8FBF7CBA-6C84-492E-B955-493532FE84B0}" presName="hierChild4" presStyleCnt="0"/>
      <dgm:spPr/>
    </dgm:pt>
    <dgm:pt modelId="{F1716331-A650-4493-A801-47965CF56A6A}" type="pres">
      <dgm:prSet presAssocID="{8FBF7CBA-6C84-492E-B955-493532FE84B0}" presName="hierChild5" presStyleCnt="0"/>
      <dgm:spPr/>
    </dgm:pt>
    <dgm:pt modelId="{2C6B1169-3DB3-4647-AC5C-2BCA26E30E93}" type="pres">
      <dgm:prSet presAssocID="{A29ABA49-83C1-452B-9EC5-B016E4B1C375}" presName="hierChild3" presStyleCnt="0"/>
      <dgm:spPr/>
    </dgm:pt>
  </dgm:ptLst>
  <dgm:cxnLst>
    <dgm:cxn modelId="{DC0AAD83-B6AD-46A2-A25F-BCBD8AD86DB3}" type="presOf" srcId="{8463BBA3-98DC-4115-8673-A500787C1E63}" destId="{B6F481B9-DC3A-4C73-ABC1-DABB5F41C66F}" srcOrd="0" destOrd="0" presId="urn:microsoft.com/office/officeart/2005/8/layout/orgChart1"/>
    <dgm:cxn modelId="{D28B4F24-7366-4C84-89F1-FBB5BABE7A62}" type="presOf" srcId="{D2997C1B-3054-49BF-A6A3-9CCCE63F0C65}" destId="{FC5C300E-B93A-42DF-823A-AB00FF7FD688}" srcOrd="0" destOrd="0" presId="urn:microsoft.com/office/officeart/2005/8/layout/orgChart1"/>
    <dgm:cxn modelId="{380BA357-C1FF-48AD-85ED-164968B3366B}" type="presOf" srcId="{85A93FCA-1944-4B5F-9170-9DD00378A1B3}" destId="{7E0415EB-875C-4F29-9E5B-629590445D09}" srcOrd="0" destOrd="0" presId="urn:microsoft.com/office/officeart/2005/8/layout/orgChart1"/>
    <dgm:cxn modelId="{71EBEF3E-0C9E-457D-BFFC-B7E630B490F7}" srcId="{A29ABA49-83C1-452B-9EC5-B016E4B1C375}" destId="{85A93FCA-1944-4B5F-9170-9DD00378A1B3}" srcOrd="1" destOrd="0" parTransId="{9821BCFF-A170-4620-B91A-9CF234AF0255}" sibTransId="{73A6FA54-D810-4DC7-9344-D99295C3695E}"/>
    <dgm:cxn modelId="{7563755E-EFA9-4D82-8ECF-10A4C27BD28B}" type="presOf" srcId="{8FBF7CBA-6C84-492E-B955-493532FE84B0}" destId="{2C6326AC-690F-4AA1-BE72-F10E88A42DA2}" srcOrd="1" destOrd="0" presId="urn:microsoft.com/office/officeart/2005/8/layout/orgChart1"/>
    <dgm:cxn modelId="{41577217-D4C5-4EAA-A590-87D9D723BCAC}" type="presOf" srcId="{A29ABA49-83C1-452B-9EC5-B016E4B1C375}" destId="{164E0AF7-024E-44D4-90A0-7654CC07D1F0}" srcOrd="0" destOrd="0" presId="urn:microsoft.com/office/officeart/2005/8/layout/orgChart1"/>
    <dgm:cxn modelId="{FA8D472E-8126-423A-A04B-856DA280E22B}" type="presOf" srcId="{8463BBA3-98DC-4115-8673-A500787C1E63}" destId="{4CB38BD8-D767-4E78-B298-71FC93AECB72}" srcOrd="1" destOrd="0" presId="urn:microsoft.com/office/officeart/2005/8/layout/orgChart1"/>
    <dgm:cxn modelId="{A063EF84-76D6-4775-85C7-328158B4A10F}" srcId="{A29ABA49-83C1-452B-9EC5-B016E4B1C375}" destId="{8463BBA3-98DC-4115-8673-A500787C1E63}" srcOrd="0" destOrd="0" parTransId="{6CFA44CE-043A-4699-9C16-87585CAEC22E}" sibTransId="{D1DF2BE0-2E14-40DD-905D-3548C29F05EC}"/>
    <dgm:cxn modelId="{59E6C6F8-68A3-4394-BCC8-F600A2DBCEDB}" type="presOf" srcId="{9821BCFF-A170-4620-B91A-9CF234AF0255}" destId="{45FE5A82-2FE6-45E8-9CEB-DF057BA27489}" srcOrd="0" destOrd="0" presId="urn:microsoft.com/office/officeart/2005/8/layout/orgChart1"/>
    <dgm:cxn modelId="{521ADBC6-1C4C-4433-9D1D-E83BAD3FA021}" srcId="{A29ABA49-83C1-452B-9EC5-B016E4B1C375}" destId="{8FBF7CBA-6C84-492E-B955-493532FE84B0}" srcOrd="2" destOrd="0" parTransId="{D2997C1B-3054-49BF-A6A3-9CCCE63F0C65}" sibTransId="{9ABA0AC0-8F14-4F40-8322-5BF9E9B82E9A}"/>
    <dgm:cxn modelId="{7A7306D3-1788-4E23-9ED3-7C09F9FF55B3}" srcId="{1B316A38-A9C3-4078-AB98-183EFD94EBCE}" destId="{A29ABA49-83C1-452B-9EC5-B016E4B1C375}" srcOrd="0" destOrd="0" parTransId="{6C5930C4-57C4-46E8-9060-6D7EB6BEABE2}" sibTransId="{28E0B8A8-6B19-42A4-8251-0DE3118D1434}"/>
    <dgm:cxn modelId="{65596801-A172-44E1-BD67-8B2AEB9E1CCF}" type="presOf" srcId="{6CFA44CE-043A-4699-9C16-87585CAEC22E}" destId="{D0A72F5D-B484-414A-B895-FF5CFE2491A3}" srcOrd="0" destOrd="0" presId="urn:microsoft.com/office/officeart/2005/8/layout/orgChart1"/>
    <dgm:cxn modelId="{355B575C-874C-4FAA-8782-F1EF1CA67D94}" type="presOf" srcId="{8FBF7CBA-6C84-492E-B955-493532FE84B0}" destId="{16AF4792-9CC6-4ACB-9E9D-909CA4BB71DA}" srcOrd="0" destOrd="0" presId="urn:microsoft.com/office/officeart/2005/8/layout/orgChart1"/>
    <dgm:cxn modelId="{DD6D0831-975F-4E55-8A8D-D2010EBF3E45}" type="presOf" srcId="{1B316A38-A9C3-4078-AB98-183EFD94EBCE}" destId="{DEA906B2-A5EC-4220-8E35-639AA7DA3279}" srcOrd="0" destOrd="0" presId="urn:microsoft.com/office/officeart/2005/8/layout/orgChart1"/>
    <dgm:cxn modelId="{68AAFD30-D15D-4239-BD80-54BF4334FD81}" type="presOf" srcId="{85A93FCA-1944-4B5F-9170-9DD00378A1B3}" destId="{DDCCFA76-545E-4575-A8DF-5A580D6E90DF}" srcOrd="1" destOrd="0" presId="urn:microsoft.com/office/officeart/2005/8/layout/orgChart1"/>
    <dgm:cxn modelId="{F7C3B100-98C9-41FC-B6F2-6FDDA76A297C}" type="presOf" srcId="{A29ABA49-83C1-452B-9EC5-B016E4B1C375}" destId="{0EC14FF3-8749-4646-B3E2-116AE2D93BD3}" srcOrd="1" destOrd="0" presId="urn:microsoft.com/office/officeart/2005/8/layout/orgChart1"/>
    <dgm:cxn modelId="{247DA2BD-A17A-4DAA-9F66-8D684C58094E}" type="presParOf" srcId="{DEA906B2-A5EC-4220-8E35-639AA7DA3279}" destId="{A7E04EFE-50B2-4DF7-BE54-7E027CA62906}" srcOrd="0" destOrd="0" presId="urn:microsoft.com/office/officeart/2005/8/layout/orgChart1"/>
    <dgm:cxn modelId="{CD1807DE-62FA-4CB7-B739-5998CCBF75CE}" type="presParOf" srcId="{A7E04EFE-50B2-4DF7-BE54-7E027CA62906}" destId="{C68E28D7-367B-490C-A88D-6E7583FF444C}" srcOrd="0" destOrd="0" presId="urn:microsoft.com/office/officeart/2005/8/layout/orgChart1"/>
    <dgm:cxn modelId="{B8631C8D-06F8-4CDD-A0C7-4D219C5FAC8A}" type="presParOf" srcId="{C68E28D7-367B-490C-A88D-6E7583FF444C}" destId="{164E0AF7-024E-44D4-90A0-7654CC07D1F0}" srcOrd="0" destOrd="0" presId="urn:microsoft.com/office/officeart/2005/8/layout/orgChart1"/>
    <dgm:cxn modelId="{EE766F79-78A6-4D86-B8C9-E78798CFEEAC}" type="presParOf" srcId="{C68E28D7-367B-490C-A88D-6E7583FF444C}" destId="{0EC14FF3-8749-4646-B3E2-116AE2D93BD3}" srcOrd="1" destOrd="0" presId="urn:microsoft.com/office/officeart/2005/8/layout/orgChart1"/>
    <dgm:cxn modelId="{4F867322-CF1B-4E82-9906-CCF7D068BB41}" type="presParOf" srcId="{A7E04EFE-50B2-4DF7-BE54-7E027CA62906}" destId="{909AC445-940B-43E5-8D34-073DEC4BE496}" srcOrd="1" destOrd="0" presId="urn:microsoft.com/office/officeart/2005/8/layout/orgChart1"/>
    <dgm:cxn modelId="{8C54FC7F-BD53-4B5C-A1F5-530088F2DB9E}" type="presParOf" srcId="{909AC445-940B-43E5-8D34-073DEC4BE496}" destId="{D0A72F5D-B484-414A-B895-FF5CFE2491A3}" srcOrd="0" destOrd="0" presId="urn:microsoft.com/office/officeart/2005/8/layout/orgChart1"/>
    <dgm:cxn modelId="{FB5B3726-7C50-46FB-BAC3-EF4EFAD879C7}" type="presParOf" srcId="{909AC445-940B-43E5-8D34-073DEC4BE496}" destId="{F9036438-EC58-4C67-8230-61D856E0EC60}" srcOrd="1" destOrd="0" presId="urn:microsoft.com/office/officeart/2005/8/layout/orgChart1"/>
    <dgm:cxn modelId="{D5715BDC-A981-4D4E-9717-D1DEA0F30D8C}" type="presParOf" srcId="{F9036438-EC58-4C67-8230-61D856E0EC60}" destId="{2255E1A1-65BF-4C11-90FD-D23B094E1A6E}" srcOrd="0" destOrd="0" presId="urn:microsoft.com/office/officeart/2005/8/layout/orgChart1"/>
    <dgm:cxn modelId="{E64CC9F5-8E74-420F-A464-E768105FE02A}" type="presParOf" srcId="{2255E1A1-65BF-4C11-90FD-D23B094E1A6E}" destId="{B6F481B9-DC3A-4C73-ABC1-DABB5F41C66F}" srcOrd="0" destOrd="0" presId="urn:microsoft.com/office/officeart/2005/8/layout/orgChart1"/>
    <dgm:cxn modelId="{33C1CD64-F807-40B7-B47E-584BDF274259}" type="presParOf" srcId="{2255E1A1-65BF-4C11-90FD-D23B094E1A6E}" destId="{4CB38BD8-D767-4E78-B298-71FC93AECB72}" srcOrd="1" destOrd="0" presId="urn:microsoft.com/office/officeart/2005/8/layout/orgChart1"/>
    <dgm:cxn modelId="{72ACA10F-723D-4E93-9D50-28E1914DA0A6}" type="presParOf" srcId="{F9036438-EC58-4C67-8230-61D856E0EC60}" destId="{E3ABAA0C-602E-4DDE-8FEF-515DA3368DE1}" srcOrd="1" destOrd="0" presId="urn:microsoft.com/office/officeart/2005/8/layout/orgChart1"/>
    <dgm:cxn modelId="{77F70815-E95E-4716-9BFA-BE981F2655A1}" type="presParOf" srcId="{F9036438-EC58-4C67-8230-61D856E0EC60}" destId="{B4CD0FAB-94C0-47F9-B0A6-72F411E6AC75}" srcOrd="2" destOrd="0" presId="urn:microsoft.com/office/officeart/2005/8/layout/orgChart1"/>
    <dgm:cxn modelId="{683BD657-04FA-462B-9DF8-8437FF62ECDF}" type="presParOf" srcId="{909AC445-940B-43E5-8D34-073DEC4BE496}" destId="{45FE5A82-2FE6-45E8-9CEB-DF057BA27489}" srcOrd="2" destOrd="0" presId="urn:microsoft.com/office/officeart/2005/8/layout/orgChart1"/>
    <dgm:cxn modelId="{7D36FCE8-F51F-4190-9014-E77CF6FB906F}" type="presParOf" srcId="{909AC445-940B-43E5-8D34-073DEC4BE496}" destId="{249DD3BB-B30C-4349-ADC6-3602A3FD0103}" srcOrd="3" destOrd="0" presId="urn:microsoft.com/office/officeart/2005/8/layout/orgChart1"/>
    <dgm:cxn modelId="{89A9FB9F-9A08-47B5-BAD4-541A3F5F1DC2}" type="presParOf" srcId="{249DD3BB-B30C-4349-ADC6-3602A3FD0103}" destId="{8A71AF1E-8FCC-473A-AEE7-5CFC0732A99C}" srcOrd="0" destOrd="0" presId="urn:microsoft.com/office/officeart/2005/8/layout/orgChart1"/>
    <dgm:cxn modelId="{DB698348-C0B4-4864-9C0D-4C4957139D33}" type="presParOf" srcId="{8A71AF1E-8FCC-473A-AEE7-5CFC0732A99C}" destId="{7E0415EB-875C-4F29-9E5B-629590445D09}" srcOrd="0" destOrd="0" presId="urn:microsoft.com/office/officeart/2005/8/layout/orgChart1"/>
    <dgm:cxn modelId="{2EB18523-18A7-461D-8AF9-3529280DDAD0}" type="presParOf" srcId="{8A71AF1E-8FCC-473A-AEE7-5CFC0732A99C}" destId="{DDCCFA76-545E-4575-A8DF-5A580D6E90DF}" srcOrd="1" destOrd="0" presId="urn:microsoft.com/office/officeart/2005/8/layout/orgChart1"/>
    <dgm:cxn modelId="{18ECAEC9-2062-4FDB-9256-9D1AF9C174C5}" type="presParOf" srcId="{249DD3BB-B30C-4349-ADC6-3602A3FD0103}" destId="{F8F8BCD7-ECD2-4D21-92AB-86E1A86BFAE5}" srcOrd="1" destOrd="0" presId="urn:microsoft.com/office/officeart/2005/8/layout/orgChart1"/>
    <dgm:cxn modelId="{D8859B50-A40E-43A2-9A9B-E442EB76C2CF}" type="presParOf" srcId="{249DD3BB-B30C-4349-ADC6-3602A3FD0103}" destId="{21C7A663-4F07-4233-BBAC-DBA1250AE642}" srcOrd="2" destOrd="0" presId="urn:microsoft.com/office/officeart/2005/8/layout/orgChart1"/>
    <dgm:cxn modelId="{81E48F75-93E3-4507-AD11-F5CD9284454B}" type="presParOf" srcId="{909AC445-940B-43E5-8D34-073DEC4BE496}" destId="{FC5C300E-B93A-42DF-823A-AB00FF7FD688}" srcOrd="4" destOrd="0" presId="urn:microsoft.com/office/officeart/2005/8/layout/orgChart1"/>
    <dgm:cxn modelId="{751BFC95-0EDA-4E7A-A449-473FBA964300}" type="presParOf" srcId="{909AC445-940B-43E5-8D34-073DEC4BE496}" destId="{47A90C74-977C-4642-96B2-FF4705422AF5}" srcOrd="5" destOrd="0" presId="urn:microsoft.com/office/officeart/2005/8/layout/orgChart1"/>
    <dgm:cxn modelId="{C8429E61-4C5F-45B4-8BF6-B2CCAA410088}" type="presParOf" srcId="{47A90C74-977C-4642-96B2-FF4705422AF5}" destId="{FC9D96EF-FE90-42EE-B86E-067F5B3CD8FD}" srcOrd="0" destOrd="0" presId="urn:microsoft.com/office/officeart/2005/8/layout/orgChart1"/>
    <dgm:cxn modelId="{8D468BDD-0C6B-4931-B437-2D7275BC7162}" type="presParOf" srcId="{FC9D96EF-FE90-42EE-B86E-067F5B3CD8FD}" destId="{16AF4792-9CC6-4ACB-9E9D-909CA4BB71DA}" srcOrd="0" destOrd="0" presId="urn:microsoft.com/office/officeart/2005/8/layout/orgChart1"/>
    <dgm:cxn modelId="{A6456081-3ED3-49E4-ACE0-A2372162DA24}" type="presParOf" srcId="{FC9D96EF-FE90-42EE-B86E-067F5B3CD8FD}" destId="{2C6326AC-690F-4AA1-BE72-F10E88A42DA2}" srcOrd="1" destOrd="0" presId="urn:microsoft.com/office/officeart/2005/8/layout/orgChart1"/>
    <dgm:cxn modelId="{3FFA9EC3-5B40-4D57-B818-459D550D3825}" type="presParOf" srcId="{47A90C74-977C-4642-96B2-FF4705422AF5}" destId="{191B3E82-F1A0-4D54-9157-116F07AFFF14}" srcOrd="1" destOrd="0" presId="urn:microsoft.com/office/officeart/2005/8/layout/orgChart1"/>
    <dgm:cxn modelId="{9BF62D09-46B2-4977-85ED-AAD039AED609}" type="presParOf" srcId="{47A90C74-977C-4642-96B2-FF4705422AF5}" destId="{F1716331-A650-4493-A801-47965CF56A6A}" srcOrd="2" destOrd="0" presId="urn:microsoft.com/office/officeart/2005/8/layout/orgChart1"/>
    <dgm:cxn modelId="{449C333B-45F1-4C79-A783-A95C78A14430}" type="presParOf" srcId="{A7E04EFE-50B2-4DF7-BE54-7E027CA62906}" destId="{2C6B1169-3DB3-4647-AC5C-2BCA26E30E9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C300E-B93A-42DF-823A-AB00FF7FD688}">
      <dsp:nvSpPr>
        <dsp:cNvPr id="0" name=""/>
        <dsp:cNvSpPr/>
      </dsp:nvSpPr>
      <dsp:spPr>
        <a:xfrm>
          <a:off x="4114800" y="1946539"/>
          <a:ext cx="2902821" cy="485216"/>
        </a:xfrm>
        <a:custGeom>
          <a:avLst/>
          <a:gdLst/>
          <a:ahLst/>
          <a:cxnLst/>
          <a:rect l="0" t="0" r="0" b="0"/>
          <a:pathLst>
            <a:path>
              <a:moveTo>
                <a:pt x="0" y="0"/>
              </a:moveTo>
              <a:lnTo>
                <a:pt x="0" y="242608"/>
              </a:lnTo>
              <a:lnTo>
                <a:pt x="2902821" y="242608"/>
              </a:lnTo>
              <a:lnTo>
                <a:pt x="2902821" y="4852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FE5A82-2FE6-45E8-9CEB-DF057BA27489}">
      <dsp:nvSpPr>
        <dsp:cNvPr id="0" name=""/>
        <dsp:cNvSpPr/>
      </dsp:nvSpPr>
      <dsp:spPr>
        <a:xfrm>
          <a:off x="4069080" y="1946539"/>
          <a:ext cx="91440" cy="485216"/>
        </a:xfrm>
        <a:custGeom>
          <a:avLst/>
          <a:gdLst/>
          <a:ahLst/>
          <a:cxnLst/>
          <a:rect l="0" t="0" r="0" b="0"/>
          <a:pathLst>
            <a:path>
              <a:moveTo>
                <a:pt x="45720" y="0"/>
              </a:moveTo>
              <a:lnTo>
                <a:pt x="45720" y="242608"/>
              </a:lnTo>
              <a:lnTo>
                <a:pt x="49255" y="242608"/>
              </a:lnTo>
              <a:lnTo>
                <a:pt x="49255" y="4852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A72F5D-B484-414A-B895-FF5CFE2491A3}">
      <dsp:nvSpPr>
        <dsp:cNvPr id="0" name=""/>
        <dsp:cNvSpPr/>
      </dsp:nvSpPr>
      <dsp:spPr>
        <a:xfrm>
          <a:off x="1215513" y="1946539"/>
          <a:ext cx="2899286" cy="485216"/>
        </a:xfrm>
        <a:custGeom>
          <a:avLst/>
          <a:gdLst/>
          <a:ahLst/>
          <a:cxnLst/>
          <a:rect l="0" t="0" r="0" b="0"/>
          <a:pathLst>
            <a:path>
              <a:moveTo>
                <a:pt x="2899286" y="0"/>
              </a:moveTo>
              <a:lnTo>
                <a:pt x="2899286" y="242608"/>
              </a:lnTo>
              <a:lnTo>
                <a:pt x="0" y="242608"/>
              </a:lnTo>
              <a:lnTo>
                <a:pt x="0" y="4852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4E0AF7-024E-44D4-90A0-7654CC07D1F0}">
      <dsp:nvSpPr>
        <dsp:cNvPr id="0" name=""/>
        <dsp:cNvSpPr/>
      </dsp:nvSpPr>
      <dsp:spPr>
        <a:xfrm>
          <a:off x="2856147" y="518765"/>
          <a:ext cx="2517305" cy="14277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en-US" sz="1800" kern="1200" dirty="0" smtClean="0">
              <a:solidFill>
                <a:schemeClr val="bg1"/>
              </a:solidFill>
            </a:rPr>
            <a:t>United Nations Convention Against Transnational Organized Crime, 2000 – Palermo Convention</a:t>
          </a:r>
          <a:endParaRPr lang="en-US" sz="1800" kern="1200" dirty="0">
            <a:solidFill>
              <a:schemeClr val="bg1"/>
            </a:solidFill>
          </a:endParaRPr>
        </a:p>
      </dsp:txBody>
      <dsp:txXfrm>
        <a:off x="2856147" y="518765"/>
        <a:ext cx="2517305" cy="1427773"/>
      </dsp:txXfrm>
    </dsp:sp>
    <dsp:sp modelId="{B6F481B9-DC3A-4C73-ABC1-DABB5F41C66F}">
      <dsp:nvSpPr>
        <dsp:cNvPr id="0" name=""/>
        <dsp:cNvSpPr/>
      </dsp:nvSpPr>
      <dsp:spPr>
        <a:xfrm>
          <a:off x="368" y="2431756"/>
          <a:ext cx="2430289" cy="15754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en-US" sz="1800" kern="1200" dirty="0" smtClean="0"/>
            <a:t>Protocol to Prevent, Suppress and Punish Trafficking in Persons, especially Women and Children, 2002</a:t>
          </a:r>
          <a:endParaRPr lang="en-US" sz="1800" kern="1200" dirty="0"/>
        </a:p>
      </dsp:txBody>
      <dsp:txXfrm>
        <a:off x="368" y="2431756"/>
        <a:ext cx="2430289" cy="1575441"/>
      </dsp:txXfrm>
    </dsp:sp>
    <dsp:sp modelId="{7E0415EB-875C-4F29-9E5B-629590445D09}">
      <dsp:nvSpPr>
        <dsp:cNvPr id="0" name=""/>
        <dsp:cNvSpPr/>
      </dsp:nvSpPr>
      <dsp:spPr>
        <a:xfrm>
          <a:off x="2915875" y="2431756"/>
          <a:ext cx="2404919" cy="15486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en-US" sz="1800" kern="1200" dirty="0" smtClean="0"/>
            <a:t>Protocol Against the Smuggling of Migrants by Land, Sea and Air, 2002</a:t>
          </a:r>
          <a:endParaRPr lang="en-US" sz="1800" kern="1200" dirty="0"/>
        </a:p>
      </dsp:txBody>
      <dsp:txXfrm>
        <a:off x="2915875" y="2431756"/>
        <a:ext cx="2404919" cy="1548696"/>
      </dsp:txXfrm>
    </dsp:sp>
    <dsp:sp modelId="{16AF4792-9CC6-4ACB-9E9D-909CA4BB71DA}">
      <dsp:nvSpPr>
        <dsp:cNvPr id="0" name=""/>
        <dsp:cNvSpPr/>
      </dsp:nvSpPr>
      <dsp:spPr>
        <a:xfrm>
          <a:off x="5806011" y="2431756"/>
          <a:ext cx="2423219" cy="15597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en-US" sz="1800" kern="1200" dirty="0" smtClean="0"/>
            <a:t>Protocol Against the Illicit Manufacturing and Trafficking in Firearms, Their Parts and Components and Ammunition, 2002</a:t>
          </a:r>
          <a:endParaRPr lang="en-US" sz="1800" kern="1200" dirty="0"/>
        </a:p>
      </dsp:txBody>
      <dsp:txXfrm>
        <a:off x="5806011" y="2431756"/>
        <a:ext cx="2423219" cy="155978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17E1D8-2AB5-104B-9A91-004316351229}" type="datetimeFigureOut">
              <a:rPr lang="en-US" smtClean="0"/>
              <a:t>5/5/14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0DEFB0-8360-2843-9967-A91D6A2A351E}" type="slidenum">
              <a:rPr lang="en-US" smtClean="0"/>
              <a:t>‹#›</a:t>
            </a:fld>
            <a:endParaRPr lang="en-US"/>
          </a:p>
        </p:txBody>
      </p:sp>
    </p:spTree>
    <p:extLst>
      <p:ext uri="{BB962C8B-B14F-4D97-AF65-F5344CB8AC3E}">
        <p14:creationId xmlns:p14="http://schemas.microsoft.com/office/powerpoint/2010/main" val="29815255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134EE-CEB6-6642-B2E8-A898C0BD709F}" type="datetimeFigureOut">
              <a:rPr lang="en-US" smtClean="0"/>
              <a:t>5/5/14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89481A-DB7B-B547-9EB8-2C3512ECC263}" type="slidenum">
              <a:rPr lang="en-US" smtClean="0"/>
              <a:t>‹#›</a:t>
            </a:fld>
            <a:endParaRPr lang="en-US"/>
          </a:p>
        </p:txBody>
      </p:sp>
    </p:spTree>
    <p:extLst>
      <p:ext uri="{BB962C8B-B14F-4D97-AF65-F5344CB8AC3E}">
        <p14:creationId xmlns:p14="http://schemas.microsoft.com/office/powerpoint/2010/main" val="42913695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314049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410222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654400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371600" y="4267200"/>
            <a:ext cx="6400800" cy="1371600"/>
          </a:xfrm>
        </p:spPr>
        <p:txBody>
          <a:bodyPr/>
          <a:lstStyle>
            <a:lvl1pPr marL="0" indent="0" algn="ctr">
              <a:buFontTx/>
              <a:buNone/>
              <a:defRPr/>
            </a:lvl1pPr>
          </a:lstStyle>
          <a:p>
            <a:r>
              <a:rPr lang="en-US" smtClean="0"/>
              <a:t>Click to edit Master subtitle style</a:t>
            </a:r>
            <a:endParaRPr lang="en-US" dirty="0"/>
          </a:p>
        </p:txBody>
      </p:sp>
      <p:sp>
        <p:nvSpPr>
          <p:cNvPr id="5122" name="Rectangle 2"/>
          <p:cNvSpPr>
            <a:spLocks noGrp="1" noChangeArrowheads="1"/>
          </p:cNvSpPr>
          <p:nvPr>
            <p:ph type="ctrTitle"/>
          </p:nvPr>
        </p:nvSpPr>
        <p:spPr>
          <a:xfrm>
            <a:off x="685800" y="2130425"/>
            <a:ext cx="7772400" cy="1470025"/>
          </a:xfrm>
        </p:spPr>
        <p:txBody>
          <a:bodyPr/>
          <a:lstStyle>
            <a:lvl1pPr>
              <a:defRPr sz="3600">
                <a:solidFill>
                  <a:schemeClr val="bg1"/>
                </a:solidFill>
                <a:latin typeface="Malgun Gothic" pitchFamily="34" charset="-127"/>
                <a:ea typeface="Malgun Gothic" pitchFamily="34" charset="-127"/>
              </a:defRPr>
            </a:lvl1pPr>
          </a:lstStyle>
          <a:p>
            <a:r>
              <a:rPr lang="en-US" smtClean="0"/>
              <a:t>Click to edit Master title style</a:t>
            </a:r>
            <a:endParaRPr lang="en-US" dirty="0"/>
          </a:p>
        </p:txBody>
      </p:sp>
      <p:sp>
        <p:nvSpPr>
          <p:cNvPr id="12" name="Date Placeholder 11"/>
          <p:cNvSpPr>
            <a:spLocks noGrp="1" noChangeArrowheads="1"/>
          </p:cNvSpPr>
          <p:nvPr>
            <p:ph type="dt" sz="half" idx="10"/>
          </p:nvPr>
        </p:nvSpPr>
        <p:spPr bwMode="auto">
          <a:xfrm>
            <a:off x="457200" y="594360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vl1pPr>
          </a:lstStyle>
          <a:p>
            <a:r>
              <a:rPr lang="en-US" smtClean="0"/>
              <a:t>May 27-29, 2014</a:t>
            </a:r>
            <a:endParaRPr lang="en-US"/>
          </a:p>
        </p:txBody>
      </p:sp>
      <p:sp>
        <p:nvSpPr>
          <p:cNvPr id="13" name="Footer Placeholder 12"/>
          <p:cNvSpPr>
            <a:spLocks noGrp="1" noChangeArrowheads="1"/>
          </p:cNvSpPr>
          <p:nvPr>
            <p:ph type="ftr" sz="quarter" idx="11"/>
          </p:nvPr>
        </p:nvSpPr>
        <p:spPr>
          <a:xfrm>
            <a:off x="3124200" y="5943600"/>
            <a:ext cx="2895600" cy="476250"/>
          </a:xfrm>
          <a:prstGeom prst="rect">
            <a:avLst/>
          </a:prstGeom>
        </p:spPr>
        <p:txBody>
          <a:bodyPr/>
          <a:lstStyle>
            <a:lvl1pPr algn="ctr">
              <a:defRPr sz="1400" smtClean="0">
                <a:solidFill>
                  <a:schemeClr val="tx1"/>
                </a:solidFill>
              </a:defRPr>
            </a:lvl1pPr>
          </a:lstStyle>
          <a:p>
            <a:r>
              <a:rPr lang="en-US" smtClean="0"/>
              <a:t>CTIP-WEI-SCII</a:t>
            </a:r>
            <a:endParaRPr lang="en-US"/>
          </a:p>
        </p:txBody>
      </p:sp>
      <p:sp>
        <p:nvSpPr>
          <p:cNvPr id="14" name="Slide Number Placeholder 13"/>
          <p:cNvSpPr>
            <a:spLocks noGrp="1" noChangeArrowheads="1"/>
          </p:cNvSpPr>
          <p:nvPr>
            <p:ph type="sldNum" sz="quarter" idx="12"/>
          </p:nvPr>
        </p:nvSpPr>
        <p:spPr bwMode="auto">
          <a:xfrm>
            <a:off x="6553200" y="594360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A5CB2310-D1DD-8A43-88CF-246298446A39}" type="slidenum">
              <a:rPr lang="en-US" smtClean="0"/>
              <a:t>‹#›</a:t>
            </a:fld>
            <a:endParaRPr lang="en-US"/>
          </a:p>
        </p:txBody>
      </p:sp>
      <p:pic>
        <p:nvPicPr>
          <p:cNvPr id="11" name="Picture 10" descr="WEIHEATER2.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90600"/>
          </a:xfrm>
          <a:prstGeom prst="rect">
            <a:avLst/>
          </a:prstGeom>
        </p:spPr>
      </p:pic>
      <p:pic>
        <p:nvPicPr>
          <p:cNvPr id="17" name="Picture 16" descr="WEInstitutebanneremail.png"/>
          <p:cNvPicPr>
            <a:picLocks noChangeAspect="1"/>
          </p:cNvPicPr>
          <p:nvPr/>
        </p:nvPicPr>
        <p:blipFill rotWithShape="1">
          <a:blip r:embed="rId3">
            <a:extLst>
              <a:ext uri="{28A0092B-C50C-407E-A947-70E740481C1C}">
                <a14:useLocalDpi xmlns:a14="http://schemas.microsoft.com/office/drawing/2010/main" val="0"/>
              </a:ext>
            </a:extLst>
          </a:blip>
          <a:srcRect t="1" r="95612" b="-52689"/>
          <a:stretch/>
        </p:blipFill>
        <p:spPr>
          <a:xfrm>
            <a:off x="0" y="6417671"/>
            <a:ext cx="9144000" cy="66892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p:spTree>
      <p:nvGrpSpPr>
        <p:cNvPr id="1" name=""/>
        <p:cNvGrpSpPr/>
        <p:nvPr/>
      </p:nvGrpSpPr>
      <p:grpSpPr>
        <a:xfrm>
          <a:off x="0" y="0"/>
          <a:ext cx="0" cy="0"/>
          <a:chOff x="0" y="0"/>
          <a:chExt cx="0" cy="0"/>
        </a:xfrm>
      </p:grpSpPr>
      <p:sp>
        <p:nvSpPr>
          <p:cNvPr id="3" name="Rectangle 2"/>
          <p:cNvSpPr/>
          <p:nvPr/>
        </p:nvSpPr>
        <p:spPr>
          <a:xfrm>
            <a:off x="0" y="0"/>
            <a:ext cx="9144000" cy="6172200"/>
          </a:xfrm>
          <a:prstGeom prst="rect">
            <a:avLst/>
          </a:prstGeom>
          <a:ln w="31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7" name="Title 1"/>
          <p:cNvSpPr>
            <a:spLocks noGrp="1"/>
          </p:cNvSpPr>
          <p:nvPr>
            <p:ph type="title"/>
          </p:nvPr>
        </p:nvSpPr>
        <p:spPr>
          <a:xfrm>
            <a:off x="1143000" y="1981200"/>
            <a:ext cx="6400800" cy="1143000"/>
          </a:xfrm>
        </p:spPr>
        <p:txBody>
          <a:bodyPr/>
          <a:lstStyle>
            <a:lvl1pP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2013492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371600" y="4267200"/>
            <a:ext cx="6400800" cy="1371600"/>
          </a:xfrm>
        </p:spPr>
        <p:txBody>
          <a:bodyPr/>
          <a:lstStyle>
            <a:lvl1pPr marL="0" indent="0" algn="ctr">
              <a:buFontTx/>
              <a:buNone/>
              <a:defRPr/>
            </a:lvl1pPr>
          </a:lstStyle>
          <a:p>
            <a:r>
              <a:rPr lang="en-US" smtClean="0"/>
              <a:t>Click to edit Master subtitle style</a:t>
            </a:r>
            <a:endParaRPr lang="en-US" dirty="0"/>
          </a:p>
        </p:txBody>
      </p:sp>
      <p:sp>
        <p:nvSpPr>
          <p:cNvPr id="5122" name="Rectangle 2"/>
          <p:cNvSpPr>
            <a:spLocks noGrp="1" noChangeArrowheads="1"/>
          </p:cNvSpPr>
          <p:nvPr>
            <p:ph type="ctrTitle"/>
          </p:nvPr>
        </p:nvSpPr>
        <p:spPr>
          <a:xfrm>
            <a:off x="685800" y="2130425"/>
            <a:ext cx="7772400" cy="1470025"/>
          </a:xfrm>
        </p:spPr>
        <p:txBody>
          <a:bodyPr/>
          <a:lstStyle>
            <a:lvl1pPr>
              <a:defRPr sz="3600">
                <a:solidFill>
                  <a:schemeClr val="bg1"/>
                </a:solidFill>
                <a:latin typeface="Malgun Gothic" pitchFamily="34" charset="-127"/>
                <a:ea typeface="Malgun Gothic" pitchFamily="34" charset="-127"/>
              </a:defRPr>
            </a:lvl1pPr>
          </a:lstStyle>
          <a:p>
            <a:r>
              <a:rPr lang="en-US" smtClean="0"/>
              <a:t>Click to edit Master title style</a:t>
            </a:r>
            <a:endParaRPr lang="en-US" dirty="0"/>
          </a:p>
        </p:txBody>
      </p:sp>
      <p:sp>
        <p:nvSpPr>
          <p:cNvPr id="12" name="Date Placeholder 11"/>
          <p:cNvSpPr>
            <a:spLocks noGrp="1" noChangeArrowheads="1"/>
          </p:cNvSpPr>
          <p:nvPr>
            <p:ph type="dt" sz="half" idx="10"/>
          </p:nvPr>
        </p:nvSpPr>
        <p:spPr bwMode="auto">
          <a:xfrm>
            <a:off x="457200" y="594360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vl1pPr>
          </a:lstStyle>
          <a:p>
            <a:r>
              <a:rPr lang="en-US" smtClean="0"/>
              <a:t>May 27-29, 2014</a:t>
            </a:r>
            <a:endParaRPr lang="en-US"/>
          </a:p>
        </p:txBody>
      </p:sp>
      <p:sp>
        <p:nvSpPr>
          <p:cNvPr id="13" name="Footer Placeholder 12"/>
          <p:cNvSpPr>
            <a:spLocks noGrp="1" noChangeArrowheads="1"/>
          </p:cNvSpPr>
          <p:nvPr>
            <p:ph type="ftr" sz="quarter" idx="11"/>
          </p:nvPr>
        </p:nvSpPr>
        <p:spPr>
          <a:xfrm>
            <a:off x="3124200" y="5943600"/>
            <a:ext cx="2895600" cy="476250"/>
          </a:xfrm>
          <a:prstGeom prst="rect">
            <a:avLst/>
          </a:prstGeom>
        </p:spPr>
        <p:txBody>
          <a:bodyPr/>
          <a:lstStyle>
            <a:lvl1pPr algn="ctr">
              <a:defRPr sz="1400" smtClean="0">
                <a:solidFill>
                  <a:schemeClr val="tx1"/>
                </a:solidFill>
              </a:defRPr>
            </a:lvl1pPr>
          </a:lstStyle>
          <a:p>
            <a:r>
              <a:rPr lang="en-US" smtClean="0"/>
              <a:t>CTIP-WEI-SCII</a:t>
            </a:r>
            <a:endParaRPr lang="en-US"/>
          </a:p>
        </p:txBody>
      </p:sp>
      <p:sp>
        <p:nvSpPr>
          <p:cNvPr id="14" name="Slide Number Placeholder 13"/>
          <p:cNvSpPr>
            <a:spLocks noGrp="1" noChangeArrowheads="1"/>
          </p:cNvSpPr>
          <p:nvPr>
            <p:ph type="sldNum" sz="quarter" idx="12"/>
          </p:nvPr>
        </p:nvSpPr>
        <p:spPr bwMode="auto">
          <a:xfrm>
            <a:off x="6553200" y="594360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A5CB2310-D1DD-8A43-88CF-246298446A39}" type="slidenum">
              <a:rPr lang="en-US" smtClean="0"/>
              <a:t>‹#›</a:t>
            </a:fld>
            <a:endParaRPr lang="en-US"/>
          </a:p>
        </p:txBody>
      </p:sp>
      <p:pic>
        <p:nvPicPr>
          <p:cNvPr id="11" name="Picture 10" descr="WEIHEATER2.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90600"/>
          </a:xfrm>
          <a:prstGeom prst="rect">
            <a:avLst/>
          </a:prstGeom>
        </p:spPr>
      </p:pic>
      <p:pic>
        <p:nvPicPr>
          <p:cNvPr id="17" name="Picture 16" descr="WEInstitutebanneremail.png"/>
          <p:cNvPicPr>
            <a:picLocks noChangeAspect="1"/>
          </p:cNvPicPr>
          <p:nvPr/>
        </p:nvPicPr>
        <p:blipFill rotWithShape="1">
          <a:blip r:embed="rId3">
            <a:extLst>
              <a:ext uri="{28A0092B-C50C-407E-A947-70E740481C1C}">
                <a14:useLocalDpi xmlns:a14="http://schemas.microsoft.com/office/drawing/2010/main" val="0"/>
              </a:ext>
            </a:extLst>
          </a:blip>
          <a:srcRect t="1" r="95612" b="-52689"/>
          <a:stretch/>
        </p:blipFill>
        <p:spPr>
          <a:xfrm>
            <a:off x="0" y="6417671"/>
            <a:ext cx="9144000" cy="66892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4014144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CK">
    <p:spTree>
      <p:nvGrpSpPr>
        <p:cNvPr id="1" name=""/>
        <p:cNvGrpSpPr/>
        <p:nvPr/>
      </p:nvGrpSpPr>
      <p:grpSpPr>
        <a:xfrm>
          <a:off x="0" y="0"/>
          <a:ext cx="0" cy="0"/>
          <a:chOff x="0" y="0"/>
          <a:chExt cx="0" cy="0"/>
        </a:xfrm>
      </p:grpSpPr>
      <p:sp>
        <p:nvSpPr>
          <p:cNvPr id="3" name="Rectangle 2"/>
          <p:cNvSpPr/>
          <p:nvPr/>
        </p:nvSpPr>
        <p:spPr>
          <a:xfrm>
            <a:off x="0" y="0"/>
            <a:ext cx="9144000" cy="6172200"/>
          </a:xfrm>
          <a:prstGeom prst="rect">
            <a:avLst/>
          </a:prstGeom>
          <a:ln w="31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7" name="Title 1"/>
          <p:cNvSpPr>
            <a:spLocks noGrp="1"/>
          </p:cNvSpPr>
          <p:nvPr>
            <p:ph type="title"/>
          </p:nvPr>
        </p:nvSpPr>
        <p:spPr>
          <a:xfrm>
            <a:off x="1143000" y="1981200"/>
            <a:ext cx="6400800" cy="1143000"/>
          </a:xfrm>
        </p:spPr>
        <p:txBody>
          <a:bodyPr/>
          <a:lstStyle>
            <a:lvl1pPr>
              <a:defRPr>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27-29, 2014</a:t>
            </a:r>
            <a:endParaRPr lang="en-US"/>
          </a:p>
        </p:txBody>
      </p:sp>
      <p:sp>
        <p:nvSpPr>
          <p:cNvPr id="6" name="Footer Placeholder 5"/>
          <p:cNvSpPr>
            <a:spLocks noGrp="1"/>
          </p:cNvSpPr>
          <p:nvPr>
            <p:ph type="ftr" sz="quarter" idx="11"/>
          </p:nvPr>
        </p:nvSpPr>
        <p:spPr/>
        <p:txBody>
          <a:bodyPr/>
          <a:lstStyle/>
          <a:p>
            <a:r>
              <a:rPr lang="en-US" smtClean="0"/>
              <a:t>CTIP-WEI-SCII</a:t>
            </a:r>
            <a:endParaRPr lang="en-US"/>
          </a:p>
        </p:txBody>
      </p:sp>
      <p:sp>
        <p:nvSpPr>
          <p:cNvPr id="7" name="Slide Number Placeholder 6"/>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683145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27-29, 2014</a:t>
            </a:r>
            <a:endParaRPr lang="en-US"/>
          </a:p>
        </p:txBody>
      </p:sp>
      <p:sp>
        <p:nvSpPr>
          <p:cNvPr id="8" name="Footer Placeholder 7"/>
          <p:cNvSpPr>
            <a:spLocks noGrp="1"/>
          </p:cNvSpPr>
          <p:nvPr>
            <p:ph type="ftr" sz="quarter" idx="11"/>
          </p:nvPr>
        </p:nvSpPr>
        <p:spPr/>
        <p:txBody>
          <a:bodyPr/>
          <a:lstStyle/>
          <a:p>
            <a:r>
              <a:rPr lang="en-US" smtClean="0"/>
              <a:t>CTIP-WEI-SCII</a:t>
            </a:r>
            <a:endParaRPr lang="en-US"/>
          </a:p>
        </p:txBody>
      </p:sp>
      <p:sp>
        <p:nvSpPr>
          <p:cNvPr id="9" name="Slide Number Placeholder 8"/>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250857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27-29, 2014</a:t>
            </a:r>
            <a:endParaRPr lang="en-US"/>
          </a:p>
        </p:txBody>
      </p:sp>
      <p:sp>
        <p:nvSpPr>
          <p:cNvPr id="4" name="Footer Placeholder 3"/>
          <p:cNvSpPr>
            <a:spLocks noGrp="1"/>
          </p:cNvSpPr>
          <p:nvPr>
            <p:ph type="ftr" sz="quarter" idx="11"/>
          </p:nvPr>
        </p:nvSpPr>
        <p:spPr/>
        <p:txBody>
          <a:bodyPr/>
          <a:lstStyle/>
          <a:p>
            <a:r>
              <a:rPr lang="en-US" smtClean="0"/>
              <a:t>CTIP-WEI-SCII</a:t>
            </a:r>
            <a:endParaRPr lang="en-US"/>
          </a:p>
        </p:txBody>
      </p:sp>
      <p:sp>
        <p:nvSpPr>
          <p:cNvPr id="5" name="Slide Number Placeholder 4"/>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2455726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27-29, 2014</a:t>
            </a:r>
            <a:endParaRPr lang="en-US"/>
          </a:p>
        </p:txBody>
      </p:sp>
      <p:sp>
        <p:nvSpPr>
          <p:cNvPr id="3" name="Footer Placeholder 2"/>
          <p:cNvSpPr>
            <a:spLocks noGrp="1"/>
          </p:cNvSpPr>
          <p:nvPr>
            <p:ph type="ftr" sz="quarter" idx="11"/>
          </p:nvPr>
        </p:nvSpPr>
        <p:spPr/>
        <p:txBody>
          <a:bodyPr/>
          <a:lstStyle/>
          <a:p>
            <a:r>
              <a:rPr lang="en-US" smtClean="0"/>
              <a:t>CTIP-WEI-SCII</a:t>
            </a:r>
            <a:endParaRPr lang="en-US"/>
          </a:p>
        </p:txBody>
      </p:sp>
      <p:sp>
        <p:nvSpPr>
          <p:cNvPr id="4" name="Slide Number Placeholder 3"/>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361895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27-29, 2014</a:t>
            </a:r>
            <a:endParaRPr lang="en-US"/>
          </a:p>
        </p:txBody>
      </p:sp>
      <p:sp>
        <p:nvSpPr>
          <p:cNvPr id="6" name="Footer Placeholder 5"/>
          <p:cNvSpPr>
            <a:spLocks noGrp="1"/>
          </p:cNvSpPr>
          <p:nvPr>
            <p:ph type="ftr" sz="quarter" idx="11"/>
          </p:nvPr>
        </p:nvSpPr>
        <p:spPr/>
        <p:txBody>
          <a:bodyPr/>
          <a:lstStyle/>
          <a:p>
            <a:r>
              <a:rPr lang="en-US" smtClean="0"/>
              <a:t>CTIP-WEI-SCII</a:t>
            </a:r>
            <a:endParaRPr lang="en-US"/>
          </a:p>
        </p:txBody>
      </p:sp>
      <p:sp>
        <p:nvSpPr>
          <p:cNvPr id="7" name="Slide Number Placeholder 6"/>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398666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27-29, 2014</a:t>
            </a:r>
            <a:endParaRPr lang="en-US"/>
          </a:p>
        </p:txBody>
      </p:sp>
      <p:sp>
        <p:nvSpPr>
          <p:cNvPr id="6" name="Footer Placeholder 5"/>
          <p:cNvSpPr>
            <a:spLocks noGrp="1"/>
          </p:cNvSpPr>
          <p:nvPr>
            <p:ph type="ftr" sz="quarter" idx="11"/>
          </p:nvPr>
        </p:nvSpPr>
        <p:spPr/>
        <p:txBody>
          <a:bodyPr/>
          <a:lstStyle/>
          <a:p>
            <a:r>
              <a:rPr lang="en-US" smtClean="0"/>
              <a:t>CTIP-WEI-SCII</a:t>
            </a:r>
            <a:endParaRPr lang="en-US"/>
          </a:p>
        </p:txBody>
      </p:sp>
      <p:sp>
        <p:nvSpPr>
          <p:cNvPr id="7" name="Slide Number Placeholder 6"/>
          <p:cNvSpPr>
            <a:spLocks noGrp="1"/>
          </p:cNvSpPr>
          <p:nvPr>
            <p:ph type="sldNum" sz="quarter" idx="12"/>
          </p:nvPr>
        </p:nvSpPr>
        <p:spPr/>
        <p:txBody>
          <a:bodyPr/>
          <a:lstStyle/>
          <a:p>
            <a:fld id="{116D368C-3BC4-E140-A801-5D4FDFD4F37A}" type="slidenum">
              <a:rPr lang="en-US" smtClean="0"/>
              <a:t>‹#›</a:t>
            </a:fld>
            <a:endParaRPr lang="en-US"/>
          </a:p>
        </p:txBody>
      </p:sp>
    </p:spTree>
    <p:extLst>
      <p:ext uri="{BB962C8B-B14F-4D97-AF65-F5344CB8AC3E}">
        <p14:creationId xmlns:p14="http://schemas.microsoft.com/office/powerpoint/2010/main" val="15865357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27-29,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CTIP-WEI-SCII</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D368C-3BC4-E140-A801-5D4FDFD4F37A}" type="slidenum">
              <a:rPr lang="en-US" smtClean="0"/>
              <a:t>‹#›</a:t>
            </a:fld>
            <a:endParaRPr lang="en-US"/>
          </a:p>
        </p:txBody>
      </p:sp>
    </p:spTree>
    <p:extLst>
      <p:ext uri="{BB962C8B-B14F-4D97-AF65-F5344CB8AC3E}">
        <p14:creationId xmlns:p14="http://schemas.microsoft.com/office/powerpoint/2010/main" val="18717864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p:txStyles>
    <p:titleStyle>
      <a:lvl1pPr algn="ctr" defTabSz="457200" rtl="0" eaLnBrk="1" latinLnBrk="0" hangingPunct="1">
        <a:spcBef>
          <a:spcPct val="0"/>
        </a:spcBef>
        <a:buNone/>
        <a:defRPr sz="4400" kern="1200">
          <a:solidFill>
            <a:schemeClr val="tx1"/>
          </a:solidFill>
          <a:latin typeface="Impact"/>
          <a:ea typeface="+mj-ea"/>
          <a:cs typeface="Impac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WEInstitutebanneremail.png"/>
          <p:cNvPicPr>
            <a:picLocks noChangeAspect="1"/>
          </p:cNvPicPr>
          <p:nvPr/>
        </p:nvPicPr>
        <p:blipFill rotWithShape="1">
          <a:blip r:embed="rId14">
            <a:extLst>
              <a:ext uri="{28A0092B-C50C-407E-A947-70E740481C1C}">
                <a14:useLocalDpi xmlns:a14="http://schemas.microsoft.com/office/drawing/2010/main" val="0"/>
              </a:ext>
            </a:extLst>
          </a:blip>
          <a:srcRect t="1" r="95612" b="-52689"/>
          <a:stretch/>
        </p:blipFill>
        <p:spPr>
          <a:xfrm>
            <a:off x="0" y="6417671"/>
            <a:ext cx="9144000" cy="668929"/>
          </a:xfrm>
          <a:prstGeom prst="rect">
            <a:avLst/>
          </a:prstGeom>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1"/>
            <a:ext cx="82296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 name="Picture 2" descr="WEInstitutebanneremail.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1000" y="6477000"/>
            <a:ext cx="2057400" cy="3621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rtl="0" eaLnBrk="1" fontAlgn="base" hangingPunct="1">
        <a:spcBef>
          <a:spcPct val="0"/>
        </a:spcBef>
        <a:spcAft>
          <a:spcPct val="0"/>
        </a:spcAft>
        <a:defRPr sz="3200" b="1">
          <a:solidFill>
            <a:schemeClr val="tx2"/>
          </a:solidFill>
          <a:latin typeface="Malgun Gothic" pitchFamily="34" charset="-127"/>
          <a:ea typeface="Malgun Gothic" pitchFamily="34" charset="-127"/>
          <a:cs typeface="+mj-cs"/>
        </a:defRPr>
      </a:lvl1pPr>
      <a:lvl2pPr algn="ctr" rtl="0" eaLnBrk="1" fontAlgn="base" hangingPunct="1">
        <a:spcBef>
          <a:spcPct val="0"/>
        </a:spcBef>
        <a:spcAft>
          <a:spcPct val="0"/>
        </a:spcAft>
        <a:defRPr sz="3200" b="1">
          <a:solidFill>
            <a:schemeClr val="tx2"/>
          </a:solidFill>
          <a:latin typeface="Malgun Gothic" pitchFamily="34" charset="-127"/>
          <a:ea typeface="Malgun Gothic" pitchFamily="34" charset="-127"/>
        </a:defRPr>
      </a:lvl2pPr>
      <a:lvl3pPr algn="ctr" rtl="0" eaLnBrk="1" fontAlgn="base" hangingPunct="1">
        <a:spcBef>
          <a:spcPct val="0"/>
        </a:spcBef>
        <a:spcAft>
          <a:spcPct val="0"/>
        </a:spcAft>
        <a:defRPr sz="3200" b="1">
          <a:solidFill>
            <a:schemeClr val="tx2"/>
          </a:solidFill>
          <a:latin typeface="Malgun Gothic" pitchFamily="34" charset="-127"/>
          <a:ea typeface="Malgun Gothic" pitchFamily="34" charset="-127"/>
        </a:defRPr>
      </a:lvl3pPr>
      <a:lvl4pPr algn="ctr" rtl="0" eaLnBrk="1" fontAlgn="base" hangingPunct="1">
        <a:spcBef>
          <a:spcPct val="0"/>
        </a:spcBef>
        <a:spcAft>
          <a:spcPct val="0"/>
        </a:spcAft>
        <a:defRPr sz="3200" b="1">
          <a:solidFill>
            <a:schemeClr val="tx2"/>
          </a:solidFill>
          <a:latin typeface="Malgun Gothic" pitchFamily="34" charset="-127"/>
          <a:ea typeface="Malgun Gothic" pitchFamily="34" charset="-127"/>
        </a:defRPr>
      </a:lvl4pPr>
      <a:lvl5pPr algn="ctr" rtl="0" eaLnBrk="1" fontAlgn="base" hangingPunct="1">
        <a:spcBef>
          <a:spcPct val="0"/>
        </a:spcBef>
        <a:spcAft>
          <a:spcPct val="0"/>
        </a:spcAft>
        <a:defRPr sz="3200" b="1">
          <a:solidFill>
            <a:schemeClr val="tx2"/>
          </a:solidFill>
          <a:latin typeface="Malgun Gothic" pitchFamily="34" charset="-127"/>
          <a:ea typeface="Malgun Gothic" pitchFamily="34" charset="-127"/>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algun Gothic" pitchFamily="34" charset="-127"/>
          <a:ea typeface="Malgun Gothic" pitchFamily="34" charset="-127"/>
          <a:cs typeface="+mn-cs"/>
        </a:defRPr>
      </a:lvl1pPr>
      <a:lvl2pPr marL="742950" indent="-285750" algn="l" rtl="0" eaLnBrk="1" fontAlgn="base" hangingPunct="1">
        <a:spcBef>
          <a:spcPct val="20000"/>
        </a:spcBef>
        <a:spcAft>
          <a:spcPct val="0"/>
        </a:spcAft>
        <a:buChar char="–"/>
        <a:defRPr sz="2400">
          <a:solidFill>
            <a:schemeClr val="tx1"/>
          </a:solidFill>
          <a:latin typeface="Malgun Gothic" pitchFamily="34" charset="-127"/>
          <a:ea typeface="Malgun Gothic" pitchFamily="34" charset="-127"/>
        </a:defRPr>
      </a:lvl2pPr>
      <a:lvl3pPr marL="1143000" indent="-228600" algn="l" rtl="0" eaLnBrk="1" fontAlgn="base" hangingPunct="1">
        <a:spcBef>
          <a:spcPct val="20000"/>
        </a:spcBef>
        <a:spcAft>
          <a:spcPct val="0"/>
        </a:spcAft>
        <a:buChar char="•"/>
        <a:defRPr sz="2000">
          <a:solidFill>
            <a:schemeClr val="tx1"/>
          </a:solidFill>
          <a:latin typeface="Malgun Gothic" pitchFamily="34" charset="-127"/>
          <a:ea typeface="Malgun Gothic" pitchFamily="34" charset="-127"/>
        </a:defRPr>
      </a:lvl3pPr>
      <a:lvl4pPr marL="1600200" indent="-228600" algn="l" rtl="0" eaLnBrk="1" fontAlgn="base" hangingPunct="1">
        <a:spcBef>
          <a:spcPct val="20000"/>
        </a:spcBef>
        <a:spcAft>
          <a:spcPct val="0"/>
        </a:spcAft>
        <a:buChar char="–"/>
        <a:defRPr>
          <a:solidFill>
            <a:schemeClr val="tx1"/>
          </a:solidFill>
          <a:latin typeface="Malgun Gothic" pitchFamily="34" charset="-127"/>
          <a:ea typeface="Malgun Gothic" pitchFamily="34" charset="-127"/>
        </a:defRPr>
      </a:lvl4pPr>
      <a:lvl5pPr marL="2057400" indent="-228600" algn="l" rtl="0" eaLnBrk="1" fontAlgn="base" hangingPunct="1">
        <a:spcBef>
          <a:spcPct val="20000"/>
        </a:spcBef>
        <a:spcAft>
          <a:spcPct val="0"/>
        </a:spcAft>
        <a:buChar char="»"/>
        <a:defRPr>
          <a:solidFill>
            <a:schemeClr val="tx1"/>
          </a:solidFill>
          <a:latin typeface="Malgun Gothic" pitchFamily="34" charset="-127"/>
          <a:ea typeface="Malgun Gothic" pitchFamily="34" charset="-127"/>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WEInstitutebanneremail.png"/>
          <p:cNvPicPr>
            <a:picLocks noChangeAspect="1"/>
          </p:cNvPicPr>
          <p:nvPr/>
        </p:nvPicPr>
        <p:blipFill rotWithShape="1">
          <a:blip r:embed="rId14">
            <a:extLst>
              <a:ext uri="{28A0092B-C50C-407E-A947-70E740481C1C}">
                <a14:useLocalDpi xmlns:a14="http://schemas.microsoft.com/office/drawing/2010/main" val="0"/>
              </a:ext>
            </a:extLst>
          </a:blip>
          <a:srcRect t="1" r="95612" b="-52689"/>
          <a:stretch/>
        </p:blipFill>
        <p:spPr>
          <a:xfrm>
            <a:off x="0" y="6443862"/>
            <a:ext cx="9144000" cy="642738"/>
          </a:xfrm>
          <a:prstGeom prst="rect">
            <a:avLst/>
          </a:prstGeom>
        </p:spPr>
      </p:pic>
      <p:sp>
        <p:nvSpPr>
          <p:cNvPr id="1027" name="Rectangle 2"/>
          <p:cNvSpPr>
            <a:spLocks noGrp="1" noChangeArrowheads="1"/>
          </p:cNvSpPr>
          <p:nvPr>
            <p:ph type="title"/>
          </p:nvPr>
        </p:nvSpPr>
        <p:spPr bwMode="auto">
          <a:xfrm>
            <a:off x="457200" y="3041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457200" y="1306576"/>
            <a:ext cx="8229600" cy="4332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3" name="Picture 2" descr="WEInstitutebanneremail.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272" y="6447054"/>
            <a:ext cx="2057400" cy="362102"/>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p:txStyles>
    <p:titleStyle>
      <a:lvl1pPr algn="ctr" rtl="0" eaLnBrk="1" fontAlgn="base" hangingPunct="1">
        <a:spcBef>
          <a:spcPct val="0"/>
        </a:spcBef>
        <a:spcAft>
          <a:spcPct val="0"/>
        </a:spcAft>
        <a:defRPr sz="3200" b="1">
          <a:solidFill>
            <a:schemeClr val="tx1"/>
          </a:solidFill>
          <a:latin typeface="Arial Black"/>
          <a:ea typeface="Malgun Gothic" pitchFamily="34" charset="-127"/>
          <a:cs typeface="Arial Black"/>
        </a:defRPr>
      </a:lvl1pPr>
      <a:lvl2pPr algn="ctr" rtl="0" eaLnBrk="1" fontAlgn="base" hangingPunct="1">
        <a:spcBef>
          <a:spcPct val="0"/>
        </a:spcBef>
        <a:spcAft>
          <a:spcPct val="0"/>
        </a:spcAft>
        <a:defRPr sz="3200" b="1">
          <a:solidFill>
            <a:schemeClr val="tx2"/>
          </a:solidFill>
          <a:latin typeface="Malgun Gothic" pitchFamily="34" charset="-127"/>
          <a:ea typeface="Malgun Gothic" pitchFamily="34" charset="-127"/>
        </a:defRPr>
      </a:lvl2pPr>
      <a:lvl3pPr algn="ctr" rtl="0" eaLnBrk="1" fontAlgn="base" hangingPunct="1">
        <a:spcBef>
          <a:spcPct val="0"/>
        </a:spcBef>
        <a:spcAft>
          <a:spcPct val="0"/>
        </a:spcAft>
        <a:defRPr sz="3200" b="1">
          <a:solidFill>
            <a:schemeClr val="tx2"/>
          </a:solidFill>
          <a:latin typeface="Malgun Gothic" pitchFamily="34" charset="-127"/>
          <a:ea typeface="Malgun Gothic" pitchFamily="34" charset="-127"/>
        </a:defRPr>
      </a:lvl3pPr>
      <a:lvl4pPr algn="ctr" rtl="0" eaLnBrk="1" fontAlgn="base" hangingPunct="1">
        <a:spcBef>
          <a:spcPct val="0"/>
        </a:spcBef>
        <a:spcAft>
          <a:spcPct val="0"/>
        </a:spcAft>
        <a:defRPr sz="3200" b="1">
          <a:solidFill>
            <a:schemeClr val="tx2"/>
          </a:solidFill>
          <a:latin typeface="Malgun Gothic" pitchFamily="34" charset="-127"/>
          <a:ea typeface="Malgun Gothic" pitchFamily="34" charset="-127"/>
        </a:defRPr>
      </a:lvl4pPr>
      <a:lvl5pPr algn="ctr" rtl="0" eaLnBrk="1" fontAlgn="base" hangingPunct="1">
        <a:spcBef>
          <a:spcPct val="0"/>
        </a:spcBef>
        <a:spcAft>
          <a:spcPct val="0"/>
        </a:spcAft>
        <a:defRPr sz="3200" b="1">
          <a:solidFill>
            <a:schemeClr val="tx2"/>
          </a:solidFill>
          <a:latin typeface="Malgun Gothic" pitchFamily="34" charset="-127"/>
          <a:ea typeface="Malgun Gothic" pitchFamily="34" charset="-127"/>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j-lt"/>
          <a:ea typeface="Malgun Gothic" pitchFamily="34" charset="-127"/>
          <a:cs typeface="+mn-cs"/>
        </a:defRPr>
      </a:lvl1pPr>
      <a:lvl2pPr marL="742950" indent="-285750" algn="l" rtl="0" eaLnBrk="1" fontAlgn="base" hangingPunct="1">
        <a:spcBef>
          <a:spcPct val="20000"/>
        </a:spcBef>
        <a:spcAft>
          <a:spcPct val="0"/>
        </a:spcAft>
        <a:buChar char="–"/>
        <a:defRPr sz="2000">
          <a:solidFill>
            <a:schemeClr val="tx1"/>
          </a:solidFill>
          <a:latin typeface="+mj-lt"/>
          <a:ea typeface="Malgun Gothic" pitchFamily="34" charset="-127"/>
        </a:defRPr>
      </a:lvl2pPr>
      <a:lvl3pPr marL="1143000" indent="-228600" algn="l" rtl="0" eaLnBrk="1" fontAlgn="base" hangingPunct="1">
        <a:spcBef>
          <a:spcPct val="20000"/>
        </a:spcBef>
        <a:spcAft>
          <a:spcPct val="0"/>
        </a:spcAft>
        <a:buChar char="•"/>
        <a:defRPr sz="1800">
          <a:solidFill>
            <a:schemeClr val="tx1"/>
          </a:solidFill>
          <a:latin typeface="+mj-lt"/>
          <a:ea typeface="Malgun Gothic" pitchFamily="34" charset="-127"/>
        </a:defRPr>
      </a:lvl3pPr>
      <a:lvl4pPr marL="1600200" indent="-228600" algn="l" rtl="0" eaLnBrk="1" fontAlgn="base" hangingPunct="1">
        <a:spcBef>
          <a:spcPct val="20000"/>
        </a:spcBef>
        <a:spcAft>
          <a:spcPct val="0"/>
        </a:spcAft>
        <a:buChar char="–"/>
        <a:defRPr sz="1600">
          <a:solidFill>
            <a:schemeClr val="tx1"/>
          </a:solidFill>
          <a:latin typeface="+mj-lt"/>
          <a:ea typeface="Malgun Gothic" pitchFamily="34" charset="-127"/>
        </a:defRPr>
      </a:lvl4pPr>
      <a:lvl5pPr marL="2057400" indent="-228600" algn="l" rtl="0" eaLnBrk="1" fontAlgn="base" hangingPunct="1">
        <a:spcBef>
          <a:spcPct val="20000"/>
        </a:spcBef>
        <a:spcAft>
          <a:spcPct val="0"/>
        </a:spcAft>
        <a:buChar char="»"/>
        <a:defRPr sz="1600">
          <a:solidFill>
            <a:schemeClr val="tx1"/>
          </a:solidFill>
          <a:latin typeface="+mj-lt"/>
          <a:ea typeface="Malgun Gothic" pitchFamily="34" charset="-127"/>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hyperlink" Target="http://www.adamson.edu.ph/" TargetMode="External"/><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vuMk-JGcPUQ"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SW5qoAKRSK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71.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Ddx-bj6Y8hQ"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umantrafficking.org/"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_PQdSXKfWSU"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5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5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52.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53.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_Uysb1mvHjo&amp;feature=related" TargetMode="External"/><Relationship Id="rId3"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9315"/>
            <a:ext cx="7772400" cy="1470025"/>
          </a:xfrm>
        </p:spPr>
        <p:txBody>
          <a:bodyPr/>
          <a:lstStyle/>
          <a:p>
            <a:r>
              <a:rPr lang="en-US" dirty="0" smtClean="0"/>
              <a:t>ANTI-HUMAN TRAFFICKING </a:t>
            </a:r>
            <a:endParaRPr lang="en-US" dirty="0"/>
          </a:p>
        </p:txBody>
      </p:sp>
      <p:sp>
        <p:nvSpPr>
          <p:cNvPr id="3" name="Subtitle 2"/>
          <p:cNvSpPr>
            <a:spLocks noGrp="1"/>
          </p:cNvSpPr>
          <p:nvPr>
            <p:ph type="subTitle" idx="1"/>
          </p:nvPr>
        </p:nvSpPr>
        <p:spPr>
          <a:xfrm>
            <a:off x="1371600" y="4392294"/>
            <a:ext cx="6400800" cy="1246505"/>
          </a:xfrm>
        </p:spPr>
        <p:txBody>
          <a:bodyPr/>
          <a:lstStyle/>
          <a:p>
            <a:r>
              <a:rPr lang="en-US" dirty="0" smtClean="0"/>
              <a:t>Training Program</a:t>
            </a:r>
            <a:endParaRPr lang="en-US" dirty="0"/>
          </a:p>
        </p:txBody>
      </p:sp>
      <p:pic>
        <p:nvPicPr>
          <p:cNvPr id="4" name="Picture 3" descr="iDRIVE:Users:mtavanti:Pictures:LOGOS:SCII logo.png"/>
          <p:cNvPicPr/>
          <p:nvPr/>
        </p:nvPicPr>
        <p:blipFill rotWithShape="1">
          <a:blip r:embed="rId2">
            <a:extLst>
              <a:ext uri="{28A0092B-C50C-407E-A947-70E740481C1C}">
                <a14:useLocalDpi xmlns:a14="http://schemas.microsoft.com/office/drawing/2010/main" val="0"/>
              </a:ext>
            </a:extLst>
          </a:blip>
          <a:srcRect b="7591"/>
          <a:stretch/>
        </p:blipFill>
        <p:spPr bwMode="auto">
          <a:xfrm>
            <a:off x="2531354" y="5994010"/>
            <a:ext cx="2368550" cy="638175"/>
          </a:xfrm>
          <a:prstGeom prst="rect">
            <a:avLst/>
          </a:prstGeom>
          <a:noFill/>
          <a:ln>
            <a:noFill/>
          </a:ln>
          <a:extLst>
            <a:ext uri="{53640926-AAD7-44d8-BBD7-CCE9431645EC}">
              <a14:shadowObscured xmlns:a14="http://schemas.microsoft.com/office/drawing/2010/main"/>
            </a:ext>
          </a:extLst>
        </p:spPr>
      </p:pic>
      <p:pic>
        <p:nvPicPr>
          <p:cNvPr id="5" name="Picture 4" descr="iDRIVE:Users:mtavanti:Pictures:LOGOS:WEI LOGO TRANSPARENT.png"/>
          <p:cNvPicPr/>
          <p:nvPr/>
        </p:nvPicPr>
        <p:blipFill rotWithShape="1">
          <a:blip r:embed="rId3">
            <a:extLst>
              <a:ext uri="{28A0092B-C50C-407E-A947-70E740481C1C}">
                <a14:useLocalDpi xmlns:a14="http://schemas.microsoft.com/office/drawing/2010/main" val="0"/>
              </a:ext>
            </a:extLst>
          </a:blip>
          <a:srcRect r="5398" b="9458"/>
          <a:stretch/>
        </p:blipFill>
        <p:spPr bwMode="auto">
          <a:xfrm>
            <a:off x="407914" y="5994010"/>
            <a:ext cx="1725295" cy="638175"/>
          </a:xfrm>
          <a:prstGeom prst="rect">
            <a:avLst/>
          </a:prstGeom>
          <a:noFill/>
          <a:ln>
            <a:noFill/>
          </a:ln>
          <a:effectLst/>
          <a:extLst>
            <a:ext uri="{53640926-AAD7-44d8-BBD7-CCE9431645EC}">
              <a14:shadowObscured xmlns:a14="http://schemas.microsoft.com/office/drawing/2010/main"/>
            </a:ext>
            <a:ext uri="{FAA26D3D-D897-4be2-8F04-BA451C77F1D7}">
              <ma14:placeholderFlag xmlns:ma14="http://schemas.microsoft.com/office/mac/drawingml/2011/main"/>
            </a:ext>
          </a:extLst>
        </p:spPr>
      </p:pic>
      <p:pic>
        <p:nvPicPr>
          <p:cNvPr id="6" name="Picture 5" descr="ctip 20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57943" cy="2579812"/>
          </a:xfrm>
          <a:prstGeom prst="rect">
            <a:avLst/>
          </a:prstGeom>
        </p:spPr>
      </p:pic>
      <p:pic>
        <p:nvPicPr>
          <p:cNvPr id="7" name="irc_mi" descr="http://visitaiglesia.net/2012/wp-content/uploads/2012/03/Adamson-University-Official-Logo.jpg">
            <a:hlinkClick r:id="rId5"/>
          </p:cNvPr>
          <p:cNvPicPr/>
          <p:nvPr/>
        </p:nvPicPr>
        <p:blipFill>
          <a:blip r:embed="rId6">
            <a:grayscl/>
            <a:extLst>
              <a:ext uri="{28A0092B-C50C-407E-A947-70E740481C1C}">
                <a14:useLocalDpi xmlns:a14="http://schemas.microsoft.com/office/drawing/2010/main" val="0"/>
              </a:ext>
            </a:extLst>
          </a:blip>
          <a:srcRect/>
          <a:stretch>
            <a:fillRect/>
          </a:stretch>
        </p:blipFill>
        <p:spPr bwMode="auto">
          <a:xfrm>
            <a:off x="5239481" y="5994009"/>
            <a:ext cx="2532919" cy="638175"/>
          </a:xfrm>
          <a:prstGeom prst="rect">
            <a:avLst/>
          </a:prstGeom>
          <a:noFill/>
          <a:ln>
            <a:noFill/>
          </a:ln>
        </p:spPr>
      </p:pic>
    </p:spTree>
    <p:extLst>
      <p:ext uri="{BB962C8B-B14F-4D97-AF65-F5344CB8AC3E}">
        <p14:creationId xmlns:p14="http://schemas.microsoft.com/office/powerpoint/2010/main" val="39980903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27-29, 2014</a:t>
            </a:r>
            <a:endParaRPr lang="en-US"/>
          </a:p>
        </p:txBody>
      </p:sp>
      <p:sp>
        <p:nvSpPr>
          <p:cNvPr id="3" name="Footer Placeholder 2"/>
          <p:cNvSpPr>
            <a:spLocks noGrp="1"/>
          </p:cNvSpPr>
          <p:nvPr>
            <p:ph type="ftr" sz="quarter" idx="11"/>
          </p:nvPr>
        </p:nvSpPr>
        <p:spPr/>
        <p:txBody>
          <a:bodyPr/>
          <a:lstStyle/>
          <a:p>
            <a:r>
              <a:rPr lang="en-US" smtClean="0"/>
              <a:t>CTIP-WEI-SCII</a:t>
            </a:r>
            <a:endParaRPr lang="en-US"/>
          </a:p>
        </p:txBody>
      </p:sp>
      <p:sp>
        <p:nvSpPr>
          <p:cNvPr id="4" name="Slide Number Placeholder 3"/>
          <p:cNvSpPr>
            <a:spLocks noGrp="1"/>
          </p:cNvSpPr>
          <p:nvPr>
            <p:ph type="sldNum" sz="quarter" idx="12"/>
          </p:nvPr>
        </p:nvSpPr>
        <p:spPr/>
        <p:txBody>
          <a:bodyPr/>
          <a:lstStyle/>
          <a:p>
            <a:fld id="{116D368C-3BC4-E140-A801-5D4FDFD4F37A}" type="slidenum">
              <a:rPr lang="en-US" smtClean="0"/>
              <a:t>10</a:t>
            </a:fld>
            <a:endParaRPr lang="en-US"/>
          </a:p>
        </p:txBody>
      </p:sp>
      <p:sp>
        <p:nvSpPr>
          <p:cNvPr id="5" name="Rectangle 4"/>
          <p:cNvSpPr/>
          <p:nvPr/>
        </p:nvSpPr>
        <p:spPr>
          <a:xfrm>
            <a:off x="304800" y="484812"/>
            <a:ext cx="8382000" cy="1846659"/>
          </a:xfrm>
          <a:prstGeom prst="rect">
            <a:avLst/>
          </a:prstGeom>
        </p:spPr>
        <p:txBody>
          <a:bodyPr wrap="square">
            <a:spAutoFit/>
          </a:bodyPr>
          <a:lstStyle/>
          <a:p>
            <a:r>
              <a:rPr lang="en-US" sz="3200" b="1" dirty="0" smtClean="0"/>
              <a:t>President </a:t>
            </a:r>
            <a:r>
              <a:rPr lang="en-US" sz="3200" b="1" dirty="0"/>
              <a:t>Obama speaks about stopping human trafficking at the Clinton Global Initiative in New York </a:t>
            </a:r>
            <a:r>
              <a:rPr lang="en-US" sz="3200" b="1" dirty="0" smtClean="0"/>
              <a:t>City </a:t>
            </a:r>
            <a:r>
              <a:rPr lang="en-US" sz="3200" dirty="0" smtClean="0"/>
              <a:t>(CGI, 2012)</a:t>
            </a:r>
            <a:endParaRPr lang="en-US" sz="3200" dirty="0"/>
          </a:p>
          <a:p>
            <a:endParaRPr lang="en-US" dirty="0"/>
          </a:p>
        </p:txBody>
      </p:sp>
      <p:sp>
        <p:nvSpPr>
          <p:cNvPr id="6" name="Rectangle 5"/>
          <p:cNvSpPr/>
          <p:nvPr/>
        </p:nvSpPr>
        <p:spPr>
          <a:xfrm>
            <a:off x="2286000" y="3105835"/>
            <a:ext cx="5064330" cy="369332"/>
          </a:xfrm>
          <a:prstGeom prst="rect">
            <a:avLst/>
          </a:prstGeom>
        </p:spPr>
        <p:txBody>
          <a:bodyPr wrap="square">
            <a:spAutoFit/>
          </a:bodyPr>
          <a:lstStyle/>
          <a:p>
            <a:r>
              <a:rPr lang="en-US" dirty="0">
                <a:hlinkClick r:id="rId2"/>
              </a:rPr>
              <a:t>http://www.youtube.com/watch?v=vuMk-</a:t>
            </a:r>
            <a:r>
              <a:rPr lang="en-US" dirty="0" smtClean="0">
                <a:hlinkClick r:id="rId2"/>
              </a:rPr>
              <a:t>JGcPUQ</a:t>
            </a:r>
            <a:r>
              <a:rPr lang="en-US" dirty="0" smtClean="0"/>
              <a:t> </a:t>
            </a:r>
            <a:endParaRPr lang="en-US" dirty="0"/>
          </a:p>
        </p:txBody>
      </p:sp>
    </p:spTree>
    <p:extLst>
      <p:ext uri="{BB962C8B-B14F-4D97-AF65-F5344CB8AC3E}">
        <p14:creationId xmlns:p14="http://schemas.microsoft.com/office/powerpoint/2010/main" val="3073201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Calendar</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Day 1 (Tuesday May 27)</a:t>
            </a:r>
          </a:p>
          <a:p>
            <a:pPr lvl="1"/>
            <a:r>
              <a:rPr lang="en-US" dirty="0" smtClean="0"/>
              <a:t>Module 1: Human Trafficking</a:t>
            </a:r>
          </a:p>
          <a:p>
            <a:pPr lvl="1"/>
            <a:r>
              <a:rPr lang="en-US" dirty="0" smtClean="0"/>
              <a:t>Module 2: Child Trafficking</a:t>
            </a:r>
          </a:p>
          <a:p>
            <a:pPr lvl="1"/>
            <a:r>
              <a:rPr lang="en-US" dirty="0" smtClean="0"/>
              <a:t>Module 3: Labor Trafficking and Domestic Workers</a:t>
            </a:r>
          </a:p>
          <a:p>
            <a:pPr lvl="1"/>
            <a:r>
              <a:rPr lang="en-US" dirty="0" smtClean="0"/>
              <a:t>Module 4: Organ Trafficking</a:t>
            </a:r>
          </a:p>
          <a:p>
            <a:pPr lvl="1"/>
            <a:r>
              <a:rPr lang="en-US" dirty="0" smtClean="0"/>
              <a:t>Module 5: Sex Trafficking</a:t>
            </a:r>
          </a:p>
          <a:p>
            <a:r>
              <a:rPr lang="en-US" dirty="0" smtClean="0"/>
              <a:t>Day 2 (Wednesday May 28)</a:t>
            </a:r>
          </a:p>
          <a:p>
            <a:pPr lvl="1"/>
            <a:r>
              <a:rPr lang="en-US" dirty="0" smtClean="0"/>
              <a:t>Module 6: Prevention</a:t>
            </a:r>
          </a:p>
          <a:p>
            <a:pPr lvl="1"/>
            <a:r>
              <a:rPr lang="en-US" dirty="0" smtClean="0"/>
              <a:t>Module 7: Protection</a:t>
            </a:r>
          </a:p>
          <a:p>
            <a:pPr lvl="1"/>
            <a:r>
              <a:rPr lang="en-US" dirty="0" smtClean="0"/>
              <a:t>Module 8: Prosecution</a:t>
            </a:r>
          </a:p>
          <a:p>
            <a:pPr lvl="1"/>
            <a:r>
              <a:rPr lang="en-US" dirty="0" smtClean="0"/>
              <a:t>Module 9: Partnerships</a:t>
            </a:r>
          </a:p>
          <a:p>
            <a:r>
              <a:rPr lang="en-US" dirty="0" smtClean="0"/>
              <a:t>Day 3 (Thursday May 29)</a:t>
            </a:r>
          </a:p>
          <a:p>
            <a:pPr lvl="1"/>
            <a:r>
              <a:rPr lang="en-US" dirty="0" smtClean="0"/>
              <a:t>Module 10: Reintegration</a:t>
            </a:r>
          </a:p>
          <a:p>
            <a:pPr lvl="1"/>
            <a:r>
              <a:rPr lang="en-US" dirty="0" smtClean="0"/>
              <a:t>Module 11: Southeast Asia and the Philippines</a:t>
            </a:r>
          </a:p>
          <a:p>
            <a:pPr lvl="1"/>
            <a:r>
              <a:rPr lang="en-US" dirty="0" smtClean="0"/>
              <a:t>Module 12: Call to Action</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11</a:t>
            </a:fld>
            <a:endParaRPr lang="en-US"/>
          </a:p>
        </p:txBody>
      </p:sp>
    </p:spTree>
    <p:extLst>
      <p:ext uri="{BB962C8B-B14F-4D97-AF65-F5344CB8AC3E}">
        <p14:creationId xmlns:p14="http://schemas.microsoft.com/office/powerpoint/2010/main" val="41306433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478"/>
            <a:ext cx="8229600" cy="1218882"/>
          </a:xfrm>
        </p:spPr>
        <p:txBody>
          <a:bodyPr>
            <a:normAutofit fontScale="90000"/>
          </a:bodyPr>
          <a:lstStyle/>
          <a:p>
            <a:r>
              <a:rPr lang="en-US" dirty="0" smtClean="0"/>
              <a:t>Module 1: </a:t>
            </a:r>
            <a:br>
              <a:rPr lang="en-US" dirty="0" smtClean="0"/>
            </a:br>
            <a:r>
              <a:rPr lang="en-US" dirty="0" smtClean="0"/>
              <a:t>Human Trafficking</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12</a:t>
            </a:fld>
            <a:endParaRPr lang="en-US"/>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1120" y="1475675"/>
            <a:ext cx="3922288" cy="4880676"/>
          </a:xfrm>
        </p:spPr>
      </p:pic>
    </p:spTree>
    <p:extLst>
      <p:ext uri="{BB962C8B-B14F-4D97-AF65-F5344CB8AC3E}">
        <p14:creationId xmlns:p14="http://schemas.microsoft.com/office/powerpoint/2010/main" val="17190361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13</a:t>
            </a:fld>
            <a:endParaRPr lang="en-US"/>
          </a:p>
        </p:txBody>
      </p:sp>
      <p:pic>
        <p:nvPicPr>
          <p:cNvPr id="7"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0960" y="2021840"/>
            <a:ext cx="9020203" cy="3942080"/>
          </a:xfrm>
          <a:prstGeom prst="rect">
            <a:avLst/>
          </a:prstGeom>
        </p:spPr>
      </p:pic>
    </p:spTree>
    <p:extLst>
      <p:ext uri="{BB962C8B-B14F-4D97-AF65-F5344CB8AC3E}">
        <p14:creationId xmlns:p14="http://schemas.microsoft.com/office/powerpoint/2010/main" val="20361108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Trafficking</a:t>
            </a:r>
            <a:endParaRPr lang="en-US" dirty="0"/>
          </a:p>
        </p:txBody>
      </p:sp>
      <p:sp>
        <p:nvSpPr>
          <p:cNvPr id="3" name="Content Placeholder 2"/>
          <p:cNvSpPr>
            <a:spLocks noGrp="1"/>
          </p:cNvSpPr>
          <p:nvPr>
            <p:ph idx="1"/>
          </p:nvPr>
        </p:nvSpPr>
        <p:spPr/>
        <p:txBody>
          <a:bodyPr>
            <a:normAutofit fontScale="77500" lnSpcReduction="20000"/>
          </a:bodyPr>
          <a:lstStyle/>
          <a:p>
            <a:r>
              <a:rPr lang="en-US" b="1" dirty="0"/>
              <a:t>Human trafficking:</a:t>
            </a:r>
            <a:r>
              <a:rPr lang="en-US" dirty="0"/>
              <a:t> The illegal trading, either nationally or internationally, of human beings for the purpose of commercial sexual exploitation or forced labor; a modern-day form of slavery. It is the fastest growing criminal industry in the world, and second largest, tied with the illegal arms industry and second only to the drug trade. The TVPA defines "severe forms of trafficking" as: (A) sex trafficking in which a commercial sex act is induced by force, fraud, or coercion, or in which the person induced to perform such act has not attained 18 years of age; or (B) the recruitment, harboring, transportation, provision, or obtaining of a person for labor or services, through the use of force, fraud, or coercion for the purpose of subjection to involuntary servitude, peonage, debt bondage, or slavery.</a:t>
            </a:r>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14</a:t>
            </a:fld>
            <a:endParaRPr lang="en-US"/>
          </a:p>
        </p:txBody>
      </p:sp>
    </p:spTree>
    <p:extLst>
      <p:ext uri="{BB962C8B-B14F-4D97-AF65-F5344CB8AC3E}">
        <p14:creationId xmlns:p14="http://schemas.microsoft.com/office/powerpoint/2010/main" val="38231848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TIP definition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a:t>Human trafficking shall mean the recruitment, transportation, transfer, </a:t>
            </a:r>
            <a:r>
              <a:rPr lang="en-US" dirty="0" err="1"/>
              <a:t>harbouring</a:t>
            </a:r>
            <a:r>
              <a:rPr lang="en-US" dirty="0"/>
              <a:t> or receipt of persons, by means of the threat or use of force or other forms of coercion, of abduction, of fraud, of deception, of the abuse of power or of a position of vulnerability or of the giving or receiving of payments or benefits to achieve the consent of a person having control over another person, for the purposes of exploitation. Exploitation shall include, at a minimum, the exploitation of the prostitution of others or other forms of sexual exploitation, forced </a:t>
            </a:r>
            <a:r>
              <a:rPr lang="en-US" dirty="0" err="1"/>
              <a:t>labour</a:t>
            </a:r>
            <a:r>
              <a:rPr lang="en-US" dirty="0"/>
              <a:t> or services, slavery or practices similar to slavery or servitude or the removal of organs." (UN TIP Protocol, Article 3)</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15</a:t>
            </a:fld>
            <a:endParaRPr lang="en-US"/>
          </a:p>
        </p:txBody>
      </p:sp>
    </p:spTree>
    <p:extLst>
      <p:ext uri="{BB962C8B-B14F-4D97-AF65-F5344CB8AC3E}">
        <p14:creationId xmlns:p14="http://schemas.microsoft.com/office/powerpoint/2010/main" val="3624500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16</a:t>
            </a:fld>
            <a:endParaRPr lang="en-US"/>
          </a:p>
        </p:txBody>
      </p:sp>
      <p:pic>
        <p:nvPicPr>
          <p:cNvPr id="7" name="Content Placeholder 6"/>
          <p:cNvPicPr>
            <a:picLocks noGrp="1" noChangeAspect="1"/>
          </p:cNvPicPr>
          <p:nvPr>
            <p:ph idx="1"/>
          </p:nvPr>
        </p:nvPicPr>
        <p:blipFill>
          <a:blip r:embed="rId2"/>
          <a:stretch>
            <a:fillRect/>
          </a:stretch>
        </p:blipFill>
        <p:spPr>
          <a:xfrm>
            <a:off x="690281" y="65021"/>
            <a:ext cx="7732359" cy="6291329"/>
          </a:xfrm>
          <a:prstGeom prst="rect">
            <a:avLst/>
          </a:prstGeom>
        </p:spPr>
      </p:pic>
    </p:spTree>
    <p:extLst>
      <p:ext uri="{BB962C8B-B14F-4D97-AF65-F5344CB8AC3E}">
        <p14:creationId xmlns:p14="http://schemas.microsoft.com/office/powerpoint/2010/main" val="27904829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280" y="274638"/>
            <a:ext cx="6096000" cy="1143000"/>
          </a:xfrm>
        </p:spPr>
        <p:txBody>
          <a:bodyPr>
            <a:normAutofit fontScale="90000"/>
          </a:bodyPr>
          <a:lstStyle/>
          <a:p>
            <a:r>
              <a:rPr lang="en-US" dirty="0" smtClean="0"/>
              <a:t>United Nations Office on Drugs and Crime</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0236203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17</a:t>
            </a:fld>
            <a:endParaRPr lang="en-US"/>
          </a:p>
        </p:txBody>
      </p:sp>
    </p:spTree>
    <p:extLst>
      <p:ext uri="{BB962C8B-B14F-4D97-AF65-F5344CB8AC3E}">
        <p14:creationId xmlns:p14="http://schemas.microsoft.com/office/powerpoint/2010/main" val="7406373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Trafficking Victims Protection Act (TVPA)</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TVPA:</a:t>
            </a:r>
            <a:r>
              <a:rPr lang="en-US" dirty="0"/>
              <a:t> Trafficking Victims Protection Act (TVPA). Enacted in 2000 in the United States, the TVPA aims to prevent trafficking in persons, protect trafficking victims, and ensure punishment of traffickers. In connection, the Trafficking Victims Protection Reauthorization Act (TVPRA), defines the Federal Government's response to human trafficking, provides new immigration relief and benefits for eligible victims, and specifies crimes under which traffickers could be prosecuted.</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18</a:t>
            </a:fld>
            <a:endParaRPr lang="en-US"/>
          </a:p>
        </p:txBody>
      </p:sp>
    </p:spTree>
    <p:extLst>
      <p:ext uri="{BB962C8B-B14F-4D97-AF65-F5344CB8AC3E}">
        <p14:creationId xmlns:p14="http://schemas.microsoft.com/office/powerpoint/2010/main" val="21155146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Definition of Human Trafficking (article 3)</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19</a:t>
            </a:fld>
            <a:endParaRPr lang="en-US"/>
          </a:p>
        </p:txBody>
      </p:sp>
      <p:pic>
        <p:nvPicPr>
          <p:cNvPr id="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1040" y="1468826"/>
            <a:ext cx="7660640" cy="4738436"/>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36422237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Program</a:t>
            </a:r>
            <a:endParaRPr lang="en-US" dirty="0"/>
          </a:p>
        </p:txBody>
      </p:sp>
      <p:sp>
        <p:nvSpPr>
          <p:cNvPr id="3" name="Content Placeholder 2"/>
          <p:cNvSpPr>
            <a:spLocks noGrp="1"/>
          </p:cNvSpPr>
          <p:nvPr>
            <p:ph idx="1"/>
          </p:nvPr>
        </p:nvSpPr>
        <p:spPr>
          <a:xfrm>
            <a:off x="1584960" y="5061124"/>
            <a:ext cx="6096000" cy="1198563"/>
          </a:xfrm>
        </p:spPr>
        <p:txBody>
          <a:bodyPr>
            <a:normAutofit fontScale="92500"/>
          </a:bodyPr>
          <a:lstStyle/>
          <a:p>
            <a:pPr marL="0" indent="0" algn="ctr">
              <a:buNone/>
            </a:pPr>
            <a:r>
              <a:rPr lang="en-US" dirty="0" smtClean="0"/>
              <a:t>Certificate in Combatting Trafficking in Persons in Southeast Asia</a:t>
            </a:r>
            <a:endParaRPr lang="en-US" dirty="0"/>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Date Placeholder 5"/>
          <p:cNvSpPr>
            <a:spLocks noGrp="1"/>
          </p:cNvSpPr>
          <p:nvPr>
            <p:ph type="dt" sz="half" idx="10"/>
          </p:nvPr>
        </p:nvSpPr>
        <p:spPr/>
        <p:txBody>
          <a:bodyPr/>
          <a:lstStyle/>
          <a:p>
            <a:r>
              <a:rPr lang="en-US" smtClean="0"/>
              <a:t>May 27-29, 2014</a:t>
            </a:r>
            <a:endParaRPr lang="en-US"/>
          </a:p>
        </p:txBody>
      </p:sp>
      <p:sp>
        <p:nvSpPr>
          <p:cNvPr id="7" name="Slide Number Placeholder 6"/>
          <p:cNvSpPr>
            <a:spLocks noGrp="1"/>
          </p:cNvSpPr>
          <p:nvPr>
            <p:ph type="sldNum" sz="quarter" idx="12"/>
          </p:nvPr>
        </p:nvSpPr>
        <p:spPr/>
        <p:txBody>
          <a:bodyPr/>
          <a:lstStyle/>
          <a:p>
            <a:fld id="{116D368C-3BC4-E140-A801-5D4FDFD4F37A}" type="slidenum">
              <a:rPr lang="en-US" smtClean="0"/>
              <a:t>2</a:t>
            </a:fld>
            <a:endParaRPr lang="en-US"/>
          </a:p>
        </p:txBody>
      </p:sp>
    </p:spTree>
    <p:extLst>
      <p:ext uri="{BB962C8B-B14F-4D97-AF65-F5344CB8AC3E}">
        <p14:creationId xmlns:p14="http://schemas.microsoft.com/office/powerpoint/2010/main" val="6735601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International Instruments</a:t>
            </a:r>
            <a:endParaRPr lang="en-US" dirty="0"/>
          </a:p>
        </p:txBody>
      </p:sp>
      <p:sp>
        <p:nvSpPr>
          <p:cNvPr id="3" name="Content Placeholder 2"/>
          <p:cNvSpPr>
            <a:spLocks noGrp="1"/>
          </p:cNvSpPr>
          <p:nvPr>
            <p:ph idx="1"/>
          </p:nvPr>
        </p:nvSpPr>
        <p:spPr/>
        <p:txBody>
          <a:bodyPr>
            <a:normAutofit fontScale="92500" lnSpcReduction="20000"/>
          </a:bodyPr>
          <a:lstStyle/>
          <a:p>
            <a:r>
              <a:rPr lang="en-US" altLang="en-US" sz="2600" u="sng" dirty="0"/>
              <a:t>The Convention on the Elimination of All Forms of Discrimination against Women (CEDAW), 1979 </a:t>
            </a:r>
          </a:p>
          <a:p>
            <a:pPr>
              <a:buFont typeface="Wingdings" pitchFamily="2" charset="2"/>
              <a:buNone/>
            </a:pPr>
            <a:r>
              <a:rPr lang="en-US" altLang="en-US" sz="2600" b="1" i="1" dirty="0"/>
              <a:t>	</a:t>
            </a:r>
            <a:r>
              <a:rPr lang="en-US" altLang="en-US" sz="2600" b="1" i="1" dirty="0" smtClean="0"/>
              <a:t>Article </a:t>
            </a:r>
            <a:r>
              <a:rPr lang="en-US" altLang="en-US" sz="2600" b="1" i="1" dirty="0"/>
              <a:t>6</a:t>
            </a:r>
            <a:r>
              <a:rPr lang="en-US" altLang="en-US" sz="2600" dirty="0"/>
              <a:t> </a:t>
            </a:r>
            <a:r>
              <a:rPr lang="en-US" altLang="en-US" sz="2600" dirty="0" smtClean="0"/>
              <a:t>–States </a:t>
            </a:r>
            <a:r>
              <a:rPr lang="en-US" altLang="en-US" sz="2600" dirty="0"/>
              <a:t>Parties shall take all appropriate measures, including legislation, to suppress all forms of </a:t>
            </a:r>
            <a:r>
              <a:rPr lang="en-US" altLang="en-US" sz="2600" dirty="0">
                <a:solidFill>
                  <a:srgbClr val="7030A0"/>
                </a:solidFill>
              </a:rPr>
              <a:t>traffic in women and exploitation of prostitution of women</a:t>
            </a:r>
            <a:r>
              <a:rPr lang="en-US" altLang="en-US" sz="2600" dirty="0"/>
              <a:t>. </a:t>
            </a:r>
            <a:endParaRPr lang="en-US" altLang="en-US" sz="2600" dirty="0" smtClean="0"/>
          </a:p>
          <a:p>
            <a:r>
              <a:rPr lang="en-US" altLang="en-US" sz="2600" u="sng" dirty="0"/>
              <a:t>Convention on the Rights of the Child, 1990 </a:t>
            </a:r>
          </a:p>
          <a:p>
            <a:pPr>
              <a:lnSpc>
                <a:spcPct val="90000"/>
              </a:lnSpc>
              <a:buFont typeface="Wingdings" pitchFamily="2" charset="2"/>
              <a:buNone/>
            </a:pPr>
            <a:r>
              <a:rPr lang="en-US" altLang="en-US" sz="2600" b="1" i="1" dirty="0" smtClean="0"/>
              <a:t>	Article </a:t>
            </a:r>
            <a:r>
              <a:rPr lang="en-US" altLang="en-US" sz="2600" b="1" i="1" dirty="0"/>
              <a:t>34 - </a:t>
            </a:r>
            <a:r>
              <a:rPr lang="en-US" altLang="en-US" sz="2600" dirty="0" smtClean="0"/>
              <a:t>… </a:t>
            </a:r>
            <a:r>
              <a:rPr lang="en-US" altLang="en-US" sz="2600" dirty="0"/>
              <a:t>protect the child from all forms of sexual exploitation and sexual abuse. … take all appropriate national, bilateral and multilateral measures to prevent: </a:t>
            </a:r>
          </a:p>
          <a:p>
            <a:pPr>
              <a:lnSpc>
                <a:spcPct val="90000"/>
              </a:lnSpc>
              <a:buFont typeface="Wingdings" pitchFamily="2" charset="2"/>
              <a:buNone/>
            </a:pPr>
            <a:r>
              <a:rPr lang="en-US" altLang="en-US" sz="2600" dirty="0" smtClean="0"/>
              <a:t>	</a:t>
            </a:r>
            <a:r>
              <a:rPr lang="en-US" altLang="en-US" sz="2600" dirty="0"/>
              <a:t>(a) … child to engage in any unlawful sexual activity; </a:t>
            </a:r>
          </a:p>
          <a:p>
            <a:pPr>
              <a:lnSpc>
                <a:spcPct val="90000"/>
              </a:lnSpc>
              <a:buFont typeface="Wingdings" pitchFamily="2" charset="2"/>
              <a:buNone/>
            </a:pPr>
            <a:r>
              <a:rPr lang="en-US" altLang="en-US" sz="2600" dirty="0" smtClean="0"/>
              <a:t>	(</a:t>
            </a:r>
            <a:r>
              <a:rPr lang="en-US" altLang="en-US" sz="2600" dirty="0"/>
              <a:t>b) … use of children in</a:t>
            </a:r>
            <a:r>
              <a:rPr lang="en-US" altLang="en-US" sz="2600" dirty="0">
                <a:solidFill>
                  <a:srgbClr val="7030A0"/>
                </a:solidFill>
              </a:rPr>
              <a:t> prostitution </a:t>
            </a:r>
            <a:r>
              <a:rPr lang="en-US" altLang="en-US" sz="2600" dirty="0"/>
              <a:t>or other unlawful sexual practices; </a:t>
            </a:r>
          </a:p>
          <a:p>
            <a:pPr>
              <a:lnSpc>
                <a:spcPct val="90000"/>
              </a:lnSpc>
              <a:buFont typeface="Wingdings" pitchFamily="2" charset="2"/>
              <a:buNone/>
            </a:pPr>
            <a:r>
              <a:rPr lang="en-US" altLang="en-US" sz="2600" dirty="0" smtClean="0"/>
              <a:t>	(</a:t>
            </a:r>
            <a:r>
              <a:rPr lang="en-US" altLang="en-US" sz="2600" dirty="0"/>
              <a:t>c) … use of children in</a:t>
            </a:r>
            <a:r>
              <a:rPr lang="en-US" altLang="en-US" sz="2600" dirty="0">
                <a:solidFill>
                  <a:srgbClr val="7030A0"/>
                </a:solidFill>
              </a:rPr>
              <a:t> pornographic </a:t>
            </a:r>
            <a:r>
              <a:rPr lang="en-US" altLang="en-US" sz="2600" dirty="0"/>
              <a:t>performances and materials. </a:t>
            </a:r>
            <a:endParaRPr lang="en-US" altLang="en-US" sz="2600" b="1" i="1" dirty="0"/>
          </a:p>
          <a:p>
            <a:pPr>
              <a:lnSpc>
                <a:spcPct val="90000"/>
              </a:lnSpc>
              <a:buFont typeface="Wingdings" pitchFamily="2" charset="2"/>
              <a:buNone/>
            </a:pPr>
            <a:endParaRPr lang="en-US" altLang="en-US" sz="2200" dirty="0"/>
          </a:p>
          <a:p>
            <a:pPr lvl="1"/>
            <a:endParaRPr lang="en-US" altLang="en-US" dirty="0"/>
          </a:p>
          <a:p>
            <a:pPr lvl="1"/>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20</a:t>
            </a:fld>
            <a:endParaRPr lang="en-US"/>
          </a:p>
        </p:txBody>
      </p:sp>
    </p:spTree>
    <p:extLst>
      <p:ext uri="{BB962C8B-B14F-4D97-AF65-F5344CB8AC3E}">
        <p14:creationId xmlns:p14="http://schemas.microsoft.com/office/powerpoint/2010/main" val="32382188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Trafficking as a Process</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21</a:t>
            </a:fld>
            <a:endParaRPr lang="en-US"/>
          </a:p>
        </p:txBody>
      </p:sp>
      <p:sp>
        <p:nvSpPr>
          <p:cNvPr id="7" name="Rectangle 3"/>
          <p:cNvSpPr>
            <a:spLocks noGrp="1" noChangeArrowheads="1"/>
          </p:cNvSpPr>
          <p:nvPr>
            <p:ph idx="1"/>
          </p:nvPr>
        </p:nvSpPr>
        <p:spPr/>
        <p:txBody>
          <a:bodyPr>
            <a:normAutofit fontScale="92500" lnSpcReduction="10000"/>
          </a:bodyPr>
          <a:lstStyle/>
          <a:p>
            <a:pPr>
              <a:buFont typeface="Wingdings" pitchFamily="2" charset="2"/>
              <a:buNone/>
            </a:pPr>
            <a:r>
              <a:rPr lang="en-US" altLang="en-US" sz="2700" dirty="0" smtClean="0"/>
              <a:t>	1</a:t>
            </a:r>
            <a:r>
              <a:rPr lang="en-US" altLang="en-US" sz="2700" dirty="0"/>
              <a:t>.</a:t>
            </a:r>
            <a:r>
              <a:rPr lang="en-US" altLang="en-US" sz="2700" b="1" dirty="0"/>
              <a:t> </a:t>
            </a:r>
            <a:r>
              <a:rPr lang="en-US" altLang="en-US" sz="2700" dirty="0"/>
              <a:t>Recruitment</a:t>
            </a:r>
            <a:r>
              <a:rPr lang="en-US" altLang="en-US" sz="2700" b="1" dirty="0"/>
              <a:t> </a:t>
            </a:r>
            <a:r>
              <a:rPr lang="en-US" altLang="en-US" sz="2700" dirty="0"/>
              <a:t>	                            Country of Origin</a:t>
            </a:r>
          </a:p>
          <a:p>
            <a:pPr>
              <a:buFont typeface="Wingdings" pitchFamily="2" charset="2"/>
              <a:buNone/>
            </a:pPr>
            <a:r>
              <a:rPr lang="en-US" altLang="en-US" sz="2700" dirty="0"/>
              <a:t> </a:t>
            </a:r>
          </a:p>
          <a:p>
            <a:pPr>
              <a:buFont typeface="Wingdings" pitchFamily="2" charset="2"/>
              <a:buNone/>
            </a:pPr>
            <a:endParaRPr lang="en-US" altLang="en-US" sz="2700" dirty="0"/>
          </a:p>
          <a:p>
            <a:pPr>
              <a:buFont typeface="Wingdings" pitchFamily="2" charset="2"/>
              <a:buNone/>
            </a:pPr>
            <a:endParaRPr lang="en-US" altLang="en-US" sz="2700" dirty="0"/>
          </a:p>
          <a:p>
            <a:pPr>
              <a:buFont typeface="Wingdings" pitchFamily="2" charset="2"/>
              <a:buNone/>
            </a:pPr>
            <a:r>
              <a:rPr lang="en-US" altLang="en-US" sz="2700" dirty="0" smtClean="0"/>
              <a:t>	2</a:t>
            </a:r>
            <a:r>
              <a:rPr lang="en-US" altLang="en-US" sz="2700" dirty="0"/>
              <a:t>.</a:t>
            </a:r>
            <a:r>
              <a:rPr lang="en-US" altLang="en-US" sz="2700" b="1" dirty="0"/>
              <a:t> </a:t>
            </a:r>
            <a:r>
              <a:rPr lang="en-US" altLang="en-US" sz="2700" dirty="0"/>
              <a:t>Transportation</a:t>
            </a:r>
            <a:r>
              <a:rPr lang="en-US" altLang="en-US" sz="2700" b="1" dirty="0"/>
              <a:t> </a:t>
            </a:r>
            <a:r>
              <a:rPr lang="en-US" altLang="en-US" sz="2700" dirty="0"/>
              <a:t> 	                   </a:t>
            </a:r>
            <a:r>
              <a:rPr lang="en-US" altLang="en-US" sz="2700" dirty="0" smtClean="0"/>
              <a:t>		  Country </a:t>
            </a:r>
            <a:r>
              <a:rPr lang="en-US" altLang="en-US" sz="2700" dirty="0"/>
              <a:t>of Transit</a:t>
            </a:r>
          </a:p>
          <a:p>
            <a:pPr>
              <a:buFont typeface="Wingdings" pitchFamily="2" charset="2"/>
              <a:buNone/>
            </a:pPr>
            <a:r>
              <a:rPr lang="en-US" altLang="en-US" sz="2700" dirty="0"/>
              <a:t> </a:t>
            </a:r>
          </a:p>
          <a:p>
            <a:pPr>
              <a:buFont typeface="Wingdings" pitchFamily="2" charset="2"/>
              <a:buNone/>
            </a:pPr>
            <a:endParaRPr lang="en-US" altLang="en-US" sz="2700" dirty="0"/>
          </a:p>
          <a:p>
            <a:pPr>
              <a:buFont typeface="Wingdings" pitchFamily="2" charset="2"/>
              <a:buNone/>
            </a:pPr>
            <a:endParaRPr lang="en-US" altLang="en-US" sz="2700" dirty="0"/>
          </a:p>
          <a:p>
            <a:pPr>
              <a:buFont typeface="Wingdings" pitchFamily="2" charset="2"/>
              <a:buNone/>
            </a:pPr>
            <a:r>
              <a:rPr lang="en-US" altLang="en-US" sz="2700" dirty="0" smtClean="0"/>
              <a:t>	3</a:t>
            </a:r>
            <a:r>
              <a:rPr lang="en-US" altLang="en-US" sz="2700" dirty="0"/>
              <a:t>.</a:t>
            </a:r>
            <a:r>
              <a:rPr lang="en-US" altLang="en-US" sz="2700" b="1" dirty="0"/>
              <a:t> </a:t>
            </a:r>
            <a:r>
              <a:rPr lang="en-US" altLang="en-US" sz="2700" dirty="0"/>
              <a:t>Exploitation</a:t>
            </a:r>
            <a:r>
              <a:rPr lang="en-US" altLang="en-US" sz="2700" b="1" dirty="0"/>
              <a:t> </a:t>
            </a:r>
            <a:r>
              <a:rPr lang="en-US" altLang="en-US" sz="2700" dirty="0"/>
              <a:t> 	                        Country of Destination</a:t>
            </a:r>
          </a:p>
          <a:p>
            <a:pPr>
              <a:buFont typeface="Wingdings" pitchFamily="2" charset="2"/>
              <a:buNone/>
            </a:pPr>
            <a:r>
              <a:rPr lang="en-US" altLang="en-US" sz="2700" dirty="0"/>
              <a:t> </a:t>
            </a:r>
          </a:p>
          <a:p>
            <a:pPr>
              <a:buFont typeface="Wingdings" pitchFamily="2" charset="2"/>
              <a:buNone/>
            </a:pPr>
            <a:endParaRPr lang="en-US" altLang="en-US" sz="2700" dirty="0"/>
          </a:p>
          <a:p>
            <a:pPr>
              <a:buFont typeface="Wingdings" pitchFamily="2" charset="2"/>
              <a:buNone/>
            </a:pPr>
            <a:endParaRPr lang="en-US" altLang="en-US" sz="2700" dirty="0"/>
          </a:p>
          <a:p>
            <a:endParaRPr lang="en-US" altLang="en-US" sz="2700" dirty="0"/>
          </a:p>
        </p:txBody>
      </p:sp>
      <p:cxnSp>
        <p:nvCxnSpPr>
          <p:cNvPr id="9" name="Straight Arrow Connector 8"/>
          <p:cNvCxnSpPr/>
          <p:nvPr/>
        </p:nvCxnSpPr>
        <p:spPr>
          <a:xfrm>
            <a:off x="1960880" y="2082800"/>
            <a:ext cx="0" cy="11379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60880" y="3779520"/>
            <a:ext cx="0" cy="11379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370320" y="2082800"/>
            <a:ext cx="0" cy="11379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380480" y="3779520"/>
            <a:ext cx="0" cy="11379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36812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Trafficking as a Business</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22</a:t>
            </a:fld>
            <a:endParaRPr lang="en-US"/>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06120" y="1156364"/>
            <a:ext cx="7787640" cy="5542554"/>
          </a:xfrm>
          <a:prstGeom prst="rect">
            <a:avLst/>
          </a:prstGeo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34350041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Human Trafficking is NOT</a:t>
            </a:r>
            <a:endParaRPr lang="en-US" dirty="0"/>
          </a:p>
        </p:txBody>
      </p:sp>
      <p:sp>
        <p:nvSpPr>
          <p:cNvPr id="3" name="Content Placeholder 2"/>
          <p:cNvSpPr>
            <a:spLocks noGrp="1"/>
          </p:cNvSpPr>
          <p:nvPr>
            <p:ph idx="1"/>
          </p:nvPr>
        </p:nvSpPr>
        <p:spPr>
          <a:xfrm>
            <a:off x="457200" y="1600200"/>
            <a:ext cx="3901440" cy="2378393"/>
          </a:xfrm>
        </p:spPr>
        <p:txBody>
          <a:bodyPr/>
          <a:lstStyle/>
          <a:p>
            <a:pPr marL="514350" indent="-514350">
              <a:buAutoNum type="arabicPeriod"/>
            </a:pPr>
            <a:r>
              <a:rPr lang="en-US" dirty="0" smtClean="0"/>
              <a:t>Illegal Adoptions</a:t>
            </a:r>
          </a:p>
          <a:p>
            <a:pPr marL="514350" indent="-514350">
              <a:buAutoNum type="arabicPeriod"/>
            </a:pPr>
            <a:r>
              <a:rPr lang="en-US" dirty="0" smtClean="0"/>
              <a:t>Child Pornography</a:t>
            </a:r>
          </a:p>
          <a:p>
            <a:pPr marL="514350" indent="-514350">
              <a:buAutoNum type="arabicPeriod"/>
            </a:pPr>
            <a:r>
              <a:rPr lang="en-US" dirty="0" smtClean="0"/>
              <a:t>Prostitution</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23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241" y="4210717"/>
            <a:ext cx="3718559" cy="18852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344877"/>
            <a:ext cx="3236706" cy="193040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639" y="1417638"/>
            <a:ext cx="4008731" cy="25609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4190" y="4613275"/>
            <a:ext cx="2628900" cy="1743075"/>
          </a:xfrm>
          <a:prstGeom prst="rect">
            <a:avLst/>
          </a:prstGeom>
        </p:spPr>
      </p:pic>
    </p:spTree>
    <p:extLst>
      <p:ext uri="{BB962C8B-B14F-4D97-AF65-F5344CB8AC3E}">
        <p14:creationId xmlns:p14="http://schemas.microsoft.com/office/powerpoint/2010/main" val="6249197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2:</a:t>
            </a:r>
            <a:br>
              <a:rPr lang="en-US" dirty="0" smtClean="0"/>
            </a:br>
            <a:r>
              <a:rPr lang="en-US" dirty="0" smtClean="0"/>
              <a:t>Child Trafficking</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417638"/>
            <a:ext cx="3627120" cy="4977610"/>
          </a:xfrm>
        </p:spPr>
      </p:pic>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24</a:t>
            </a:fld>
            <a:endParaRPr lang="en-US"/>
          </a:p>
        </p:txBody>
      </p:sp>
    </p:spTree>
    <p:extLst>
      <p:ext uri="{BB962C8B-B14F-4D97-AF65-F5344CB8AC3E}">
        <p14:creationId xmlns:p14="http://schemas.microsoft.com/office/powerpoint/2010/main" val="32570095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in the Philippines</a:t>
            </a:r>
            <a:endParaRPr lang="en-US" dirty="0"/>
          </a:p>
        </p:txBody>
      </p:sp>
      <p:sp>
        <p:nvSpPr>
          <p:cNvPr id="3" name="Content Placeholder 2"/>
          <p:cNvSpPr>
            <a:spLocks noGrp="1"/>
          </p:cNvSpPr>
          <p:nvPr>
            <p:ph idx="1"/>
          </p:nvPr>
        </p:nvSpPr>
        <p:spPr/>
        <p:txBody>
          <a:bodyPr/>
          <a:lstStyle/>
          <a:p>
            <a:r>
              <a:rPr lang="en-US" dirty="0">
                <a:hlinkClick r:id="rId2"/>
              </a:rPr>
              <a:t>https://www.youtube.com/watch?v=</a:t>
            </a:r>
            <a:r>
              <a:rPr lang="en-US" dirty="0" smtClean="0">
                <a:hlinkClick r:id="rId2"/>
              </a:rPr>
              <a:t>SW5qoAKRSKE</a:t>
            </a:r>
            <a:r>
              <a:rPr lang="en-US" dirty="0" smtClean="0"/>
              <a:t> (2009) </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25</a:t>
            </a:fld>
            <a:endParaRPr lang="en-US"/>
          </a:p>
        </p:txBody>
      </p:sp>
    </p:spTree>
    <p:extLst>
      <p:ext uri="{BB962C8B-B14F-4D97-AF65-F5344CB8AC3E}">
        <p14:creationId xmlns:p14="http://schemas.microsoft.com/office/powerpoint/2010/main" val="860026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normAutofit/>
          </a:bodyPr>
          <a:lstStyle/>
          <a:p>
            <a:r>
              <a:rPr lang="en-US" dirty="0"/>
              <a:t>“includes those children (minors under age 18) working in the worst forms of child labor (WFCL) as outlined in the International Labor Organization (ILO) Convention 182 and children engaged in work that is exploitative and/or interferes with their ability to participate in and complete required years of schooling, in line with ILO Convention 138</a:t>
            </a:r>
            <a:r>
              <a:rPr lang="en-US" dirty="0" smtClean="0"/>
              <a:t>.”</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26</a:t>
            </a:fld>
            <a:endParaRPr lang="en-US" dirty="0"/>
          </a:p>
        </p:txBody>
      </p:sp>
    </p:spTree>
    <p:extLst>
      <p:ext uri="{BB962C8B-B14F-4D97-AF65-F5344CB8AC3E}">
        <p14:creationId xmlns:p14="http://schemas.microsoft.com/office/powerpoint/2010/main" val="26501531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Child Trafficking</a:t>
            </a:r>
            <a:endParaRPr lang="en-US" dirty="0"/>
          </a:p>
        </p:txBody>
      </p:sp>
      <p:sp>
        <p:nvSpPr>
          <p:cNvPr id="3" name="Content Placeholder 2"/>
          <p:cNvSpPr>
            <a:spLocks noGrp="1"/>
          </p:cNvSpPr>
          <p:nvPr>
            <p:ph idx="1"/>
          </p:nvPr>
        </p:nvSpPr>
        <p:spPr>
          <a:xfrm>
            <a:off x="2824480" y="1600201"/>
            <a:ext cx="3891280" cy="2118360"/>
          </a:xfrm>
        </p:spPr>
        <p:txBody>
          <a:bodyPr/>
          <a:lstStyle/>
          <a:p>
            <a:pPr marL="514350" indent="-514350">
              <a:buAutoNum type="arabicPeriod"/>
            </a:pPr>
            <a:r>
              <a:rPr lang="en-US" dirty="0" smtClean="0"/>
              <a:t>Sexual Exploitation</a:t>
            </a:r>
          </a:p>
          <a:p>
            <a:pPr marL="514350" indent="-514350">
              <a:buAutoNum type="arabicPeriod"/>
            </a:pPr>
            <a:r>
              <a:rPr lang="en-US" dirty="0" smtClean="0"/>
              <a:t>Forced Labor</a:t>
            </a:r>
          </a:p>
          <a:p>
            <a:pPr marL="514350" indent="-514350">
              <a:buAutoNum type="arabicPeriod"/>
            </a:pPr>
            <a:r>
              <a:rPr lang="en-US" dirty="0" smtClean="0"/>
              <a:t>Forced Warfare</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27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747" y="3785108"/>
            <a:ext cx="3539773" cy="24384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520" y="3785108"/>
            <a:ext cx="2438400" cy="2438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20" y="3785108"/>
            <a:ext cx="2632427" cy="2438400"/>
          </a:xfrm>
          <a:prstGeom prst="rect">
            <a:avLst/>
          </a:prstGeom>
        </p:spPr>
      </p:pic>
    </p:spTree>
    <p:extLst>
      <p:ext uri="{BB962C8B-B14F-4D97-AF65-F5344CB8AC3E}">
        <p14:creationId xmlns:p14="http://schemas.microsoft.com/office/powerpoint/2010/main" val="19666368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Child Sexual Exploitation</a:t>
            </a:r>
            <a:endParaRPr lang="en-US" dirty="0"/>
          </a:p>
        </p:txBody>
      </p:sp>
      <p:sp>
        <p:nvSpPr>
          <p:cNvPr id="3" name="Content Placeholder 2"/>
          <p:cNvSpPr>
            <a:spLocks noGrp="1"/>
          </p:cNvSpPr>
          <p:nvPr>
            <p:ph idx="1"/>
          </p:nvPr>
        </p:nvSpPr>
        <p:spPr/>
        <p:txBody>
          <a:bodyPr>
            <a:normAutofit fontScale="77500" lnSpcReduction="20000"/>
          </a:bodyPr>
          <a:lstStyle/>
          <a:p>
            <a:r>
              <a:rPr lang="en-US" b="1" dirty="0"/>
              <a:t>Child Sex Trafficking: </a:t>
            </a:r>
            <a:r>
              <a:rPr lang="en-US" dirty="0"/>
              <a:t>According to UNICEF, as many as two million children are subjected to prostitution in the global commercial sex trade. International covenants and protocols obligate criminalization of the commercial sexual exploitation of children. The use of children in the commercial sex trade is prohibited under both U.S. law and the Palermo Protocol as well as by legislation in countries around the world. There can be no exceptions and no cultural or socioeconomic rationalizations preventing the rescue of children from sexual servitude. Sex trafficking has devastating consequences for minors, including long-lasting physical and psychological trauma, disease (including HIV/AIDS), drug addiction, unintended pregnancy, malnutrition, social ostracism, and death.</a:t>
            </a:r>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28</a:t>
            </a:fld>
            <a:endParaRPr lang="en-US" dirty="0"/>
          </a:p>
        </p:txBody>
      </p:sp>
    </p:spTree>
    <p:extLst>
      <p:ext uri="{BB962C8B-B14F-4D97-AF65-F5344CB8AC3E}">
        <p14:creationId xmlns:p14="http://schemas.microsoft.com/office/powerpoint/2010/main" val="272224410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5600"/>
            <a:ext cx="8229600" cy="5770563"/>
          </a:xfrm>
        </p:spPr>
        <p:txBody>
          <a:bodyPr>
            <a:normAutofit fontScale="77500" lnSpcReduction="20000"/>
          </a:bodyPr>
          <a:lstStyle/>
          <a:p>
            <a:r>
              <a:rPr lang="en-US" dirty="0"/>
              <a:t>According to the International Labor Organization, the term </a:t>
            </a:r>
            <a:r>
              <a:rPr lang="en-US" i="1" dirty="0"/>
              <a:t>commercial sexual exploitation </a:t>
            </a:r>
            <a:r>
              <a:rPr lang="en-US" dirty="0"/>
              <a:t>of children is defined as:</a:t>
            </a:r>
          </a:p>
          <a:p>
            <a:pPr lvl="1"/>
            <a:r>
              <a:rPr lang="en-US" dirty="0">
                <a:solidFill>
                  <a:schemeClr val="bg1">
                    <a:lumMod val="50000"/>
                  </a:schemeClr>
                </a:solidFill>
              </a:rPr>
              <a:t>“the exploitation by an adult with respect to a child or an adolescent – female or male – under 18 years old; accompanied by a payment in money or in kind to the child or adolescent (male or female) or to one or more third parties.”</a:t>
            </a:r>
          </a:p>
          <a:p>
            <a:r>
              <a:rPr lang="en-US" dirty="0"/>
              <a:t>Commercial sexual exploitation in children includes all of the following:</a:t>
            </a:r>
          </a:p>
          <a:p>
            <a:pPr lvl="1"/>
            <a:r>
              <a:rPr lang="en-US" dirty="0">
                <a:solidFill>
                  <a:schemeClr val="bg1">
                    <a:lumMod val="50000"/>
                  </a:schemeClr>
                </a:solidFill>
              </a:rPr>
              <a:t>The use of girls and boys in sexual activities remunerated in cash or in kind (commonly known as child prostitution) in the streets or indoors, in such places as brothels, discotheques, massage parlors, bars, hotels, restaurants, etc.</a:t>
            </a:r>
          </a:p>
          <a:p>
            <a:pPr lvl="1"/>
            <a:r>
              <a:rPr lang="en-US" dirty="0">
                <a:solidFill>
                  <a:schemeClr val="bg1">
                    <a:lumMod val="50000"/>
                  </a:schemeClr>
                </a:solidFill>
              </a:rPr>
              <a:t>The trafficking of girls and boys and adolescents for the sex trade.</a:t>
            </a:r>
          </a:p>
          <a:p>
            <a:pPr lvl="1"/>
            <a:r>
              <a:rPr lang="en-US" dirty="0">
                <a:solidFill>
                  <a:schemeClr val="bg1">
                    <a:lumMod val="50000"/>
                  </a:schemeClr>
                </a:solidFill>
              </a:rPr>
              <a:t>Child sex tourism</a:t>
            </a:r>
          </a:p>
          <a:p>
            <a:pPr lvl="1"/>
            <a:r>
              <a:rPr lang="en-US" dirty="0">
                <a:solidFill>
                  <a:schemeClr val="bg1">
                    <a:lumMod val="50000"/>
                  </a:schemeClr>
                </a:solidFill>
              </a:rPr>
              <a:t>The production, promotion and distribution of pornography involving children.</a:t>
            </a:r>
          </a:p>
          <a:p>
            <a:pPr lvl="1"/>
            <a:r>
              <a:rPr lang="en-US" dirty="0">
                <a:solidFill>
                  <a:schemeClr val="bg1">
                    <a:lumMod val="50000"/>
                  </a:schemeClr>
                </a:solidFill>
              </a:rPr>
              <a:t>The use of children in sex shows (public or private). </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29</a:t>
            </a:fld>
            <a:endParaRPr lang="en-US"/>
          </a:p>
        </p:txBody>
      </p:sp>
    </p:spTree>
    <p:extLst>
      <p:ext uri="{BB962C8B-B14F-4D97-AF65-F5344CB8AC3E}">
        <p14:creationId xmlns:p14="http://schemas.microsoft.com/office/powerpoint/2010/main" val="36407335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a:xfrm>
            <a:off x="457200" y="1600201"/>
            <a:ext cx="8229600" cy="3937000"/>
          </a:xfrm>
        </p:spPr>
        <p:txBody>
          <a:bodyPr>
            <a:normAutofit fontScale="62500" lnSpcReduction="20000"/>
          </a:bodyPr>
          <a:lstStyle/>
          <a:p>
            <a:r>
              <a:rPr lang="en-US" dirty="0"/>
              <a:t>Trafficking in Persons (TIP) is a complex human security issue that must be addressed through collaborative, international, intercultural and multi-disciplinary engagement. This international capacity building training program is an example. The training centers on legal, practical and intercultural insights for preventing, protecting, prosecuting and partnering to combat trafficking of human being from different reasons (sexual exploitation or forced labor) as recognized by the United Nations Office on Drugs and Crimes (UNODC), by the U.S. Trafficking in Persons (TIP), the EU/EC and various international nongovernmental organizations (INGOs). Training participants will learn directly from team of international experts, legal advocates, government officials, enforcement officers and women rights NGOs. Program instructors are experienced faculty from American, European and Southeast Asia academic institutions. Participants will obtain a </a:t>
            </a:r>
            <a:r>
              <a:rPr lang="en-US" i="1" dirty="0"/>
              <a:t>Combatting Trafficking in Persons </a:t>
            </a:r>
            <a:r>
              <a:rPr lang="en-US" dirty="0"/>
              <a:t>(CTIP) certification from the World Engagement Institute (WEI). </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a:t>
            </a:fld>
            <a:endParaRPr lang="en-US"/>
          </a:p>
        </p:txBody>
      </p:sp>
    </p:spTree>
    <p:extLst>
      <p:ext uri="{BB962C8B-B14F-4D97-AF65-F5344CB8AC3E}">
        <p14:creationId xmlns:p14="http://schemas.microsoft.com/office/powerpoint/2010/main" val="20579248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Forced Child Labor</a:t>
            </a:r>
            <a:endParaRPr lang="en-US" dirty="0"/>
          </a:p>
        </p:txBody>
      </p:sp>
      <p:sp>
        <p:nvSpPr>
          <p:cNvPr id="3" name="Content Placeholder 2"/>
          <p:cNvSpPr>
            <a:spLocks noGrp="1"/>
          </p:cNvSpPr>
          <p:nvPr>
            <p:ph idx="1"/>
          </p:nvPr>
        </p:nvSpPr>
        <p:spPr/>
        <p:txBody>
          <a:bodyPr>
            <a:normAutofit fontScale="62500" lnSpcReduction="20000"/>
          </a:bodyPr>
          <a:lstStyle/>
          <a:p>
            <a:r>
              <a:rPr lang="en-US" b="1" dirty="0"/>
              <a:t>Forced Child Labor: </a:t>
            </a:r>
            <a:r>
              <a:rPr lang="en-US" dirty="0"/>
              <a:t>Most international organizations and national laws recognize that children may legally engage in certain forms of work. There is a growing consensus, however, that the worst forms of child labor should be eradicated. The sale and trafficking of children and their entrapment in bonded and forced labor are among these worst forms of child labor. A child can be a victim of human trafficking regardless of the location of that exploitation. Indicators of forced labor of a child include situations in which the child appears to be in the custody of a non-family member who has the child perform work that financially benefits someone outside the child’s family and does not offer the child the option of leaving. Anti-trafficking responses should supplement, not replace, traditional actions against child labor, such as remediation and education. However, when children are enslaved, their abusers should not escape criminal punishment by virtue of longstanding patters of limited responses to child labor practices rather than more effective law enforcement action</a:t>
            </a:r>
            <a:r>
              <a:rPr lang="en-US" dirty="0" smtClean="0"/>
              <a:t>.</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30</a:t>
            </a:fld>
            <a:endParaRPr lang="en-US"/>
          </a:p>
        </p:txBody>
      </p:sp>
    </p:spTree>
    <p:extLst>
      <p:ext uri="{BB962C8B-B14F-4D97-AF65-F5344CB8AC3E}">
        <p14:creationId xmlns:p14="http://schemas.microsoft.com/office/powerpoint/2010/main" val="21744772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Labor Organization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definition of forced labor according to the ILO Convention 29 is considered to be: </a:t>
            </a:r>
            <a:endParaRPr lang="en-US" dirty="0" smtClean="0"/>
          </a:p>
          <a:p>
            <a:pPr lvl="1"/>
            <a:r>
              <a:rPr lang="en-US" dirty="0" smtClean="0">
                <a:solidFill>
                  <a:schemeClr val="bg1">
                    <a:lumMod val="50000"/>
                  </a:schemeClr>
                </a:solidFill>
              </a:rPr>
              <a:t>“</a:t>
            </a:r>
            <a:r>
              <a:rPr lang="en-US" dirty="0">
                <a:solidFill>
                  <a:schemeClr val="bg1">
                    <a:lumMod val="50000"/>
                  </a:schemeClr>
                </a:solidFill>
              </a:rPr>
              <a:t>All work or service which is exacted from any person under the menace of any penalty and for which the said person has not offered himself voluntarily</a:t>
            </a:r>
            <a:r>
              <a:rPr lang="en-US" dirty="0" smtClean="0">
                <a:solidFill>
                  <a:schemeClr val="bg1">
                    <a:lumMod val="50000"/>
                  </a:schemeClr>
                </a:solidFill>
              </a:rPr>
              <a:t>.”</a:t>
            </a:r>
          </a:p>
          <a:p>
            <a:r>
              <a:rPr lang="en-US" dirty="0"/>
              <a:t>Forced labor is the second most commonly identified form of human trafficking (18%), and the ILO estimates that in 2012 nearly 20.9 million people were victims of forced labor globally. Of these, 4.5 million are in forced commercial sexual exploitation, and 14.2 million are in other forms of labor exploitation</a:t>
            </a:r>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31</a:t>
            </a:fld>
            <a:endParaRPr lang="en-US"/>
          </a:p>
        </p:txBody>
      </p:sp>
    </p:spTree>
    <p:extLst>
      <p:ext uri="{BB962C8B-B14F-4D97-AF65-F5344CB8AC3E}">
        <p14:creationId xmlns:p14="http://schemas.microsoft.com/office/powerpoint/2010/main" val="27893800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of Control</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Debt-Bondage</a:t>
            </a:r>
          </a:p>
          <a:p>
            <a:pPr marL="514350" indent="-514350">
              <a:buAutoNum type="arabicPeriod"/>
            </a:pPr>
            <a:r>
              <a:rPr lang="en-US" dirty="0" smtClean="0"/>
              <a:t>Personal documents</a:t>
            </a:r>
          </a:p>
          <a:p>
            <a:pPr marL="514350" indent="-514350">
              <a:buAutoNum type="arabicPeriod"/>
            </a:pPr>
            <a:r>
              <a:rPr lang="en-US" dirty="0" smtClean="0"/>
              <a:t>Wages</a:t>
            </a:r>
          </a:p>
          <a:p>
            <a:pPr marL="514350" indent="-514350">
              <a:buAutoNum type="arabicPeriod"/>
            </a:pPr>
            <a:r>
              <a:rPr lang="en-US" dirty="0" smtClean="0"/>
              <a:t>Safety</a:t>
            </a:r>
          </a:p>
          <a:p>
            <a:pPr marL="514350" indent="-514350">
              <a:buAutoNum type="arabicPeriod"/>
            </a:pPr>
            <a:r>
              <a:rPr lang="en-US" dirty="0" smtClean="0"/>
              <a:t>Freedom</a:t>
            </a:r>
          </a:p>
          <a:p>
            <a:pPr marL="514350" indent="-514350">
              <a:buAutoNum type="arabicPeriod"/>
            </a:pPr>
            <a:r>
              <a:rPr lang="en-US" dirty="0" smtClean="0"/>
              <a:t>Working and Living Conditions</a:t>
            </a:r>
          </a:p>
          <a:p>
            <a:pPr marL="514350" indent="-514350">
              <a:buAutoNum type="arabicPeriod"/>
            </a:pPr>
            <a:endParaRPr lang="en-US" dirty="0" smtClean="0"/>
          </a:p>
          <a:p>
            <a:pPr marL="514350" indent="-514350">
              <a:buAutoNum type="arabicPeriod"/>
            </a:pP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32</a:t>
            </a:fld>
            <a:endParaRPr lang="en-US"/>
          </a:p>
        </p:txBody>
      </p:sp>
    </p:spTree>
    <p:extLst>
      <p:ext uri="{BB962C8B-B14F-4D97-AF65-F5344CB8AC3E}">
        <p14:creationId xmlns:p14="http://schemas.microsoft.com/office/powerpoint/2010/main" val="18030939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Debt-Bondage</a:t>
            </a:r>
            <a:endParaRPr lang="en-US" dirty="0"/>
          </a:p>
        </p:txBody>
      </p:sp>
      <p:sp>
        <p:nvSpPr>
          <p:cNvPr id="3" name="Content Placeholder 2"/>
          <p:cNvSpPr>
            <a:spLocks noGrp="1"/>
          </p:cNvSpPr>
          <p:nvPr>
            <p:ph idx="1"/>
          </p:nvPr>
        </p:nvSpPr>
        <p:spPr/>
        <p:txBody>
          <a:bodyPr/>
          <a:lstStyle/>
          <a:p>
            <a:r>
              <a:rPr lang="en-US" b="1" dirty="0"/>
              <a:t>Debt-bondage:</a:t>
            </a:r>
            <a:r>
              <a:rPr lang="en-US" dirty="0"/>
              <a:t> An illegal practice in which traffickers tell their victims that they owe money (often relating to the victims’ living expenses and transport into the country) and that they must pledge their personal services either for labor or commercial sex to repay the debt.</a:t>
            </a:r>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33</a:t>
            </a:fld>
            <a:endParaRPr lang="en-US"/>
          </a:p>
        </p:txBody>
      </p:sp>
    </p:spTree>
    <p:extLst>
      <p:ext uri="{BB962C8B-B14F-4D97-AF65-F5344CB8AC3E}">
        <p14:creationId xmlns:p14="http://schemas.microsoft.com/office/powerpoint/2010/main" val="12510184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Personal Documents</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34</a:t>
            </a:fld>
            <a:endParaRPr lang="en-US"/>
          </a:p>
        </p:txBody>
      </p:sp>
      <p:pic>
        <p:nvPicPr>
          <p:cNvPr id="7" name="Picture 6"/>
          <p:cNvPicPr>
            <a:picLocks noChangeAspect="1"/>
          </p:cNvPicPr>
          <p:nvPr/>
        </p:nvPicPr>
        <p:blipFill>
          <a:blip r:embed="rId2"/>
          <a:stretch>
            <a:fillRect/>
          </a:stretch>
        </p:blipFill>
        <p:spPr>
          <a:xfrm>
            <a:off x="89712" y="1417638"/>
            <a:ext cx="8978900" cy="4813300"/>
          </a:xfrm>
          <a:prstGeom prst="rect">
            <a:avLst/>
          </a:prstGeom>
        </p:spPr>
      </p:pic>
    </p:spTree>
    <p:extLst>
      <p:ext uri="{BB962C8B-B14F-4D97-AF65-F5344CB8AC3E}">
        <p14:creationId xmlns:p14="http://schemas.microsoft.com/office/powerpoint/2010/main" val="26514759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Wages</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35</a:t>
            </a:fld>
            <a:endParaRPr lang="en-US"/>
          </a:p>
        </p:txBody>
      </p:sp>
      <p:pic>
        <p:nvPicPr>
          <p:cNvPr id="7" name="Picture 6"/>
          <p:cNvPicPr>
            <a:picLocks noChangeAspect="1"/>
          </p:cNvPicPr>
          <p:nvPr/>
        </p:nvPicPr>
        <p:blipFill>
          <a:blip r:embed="rId2"/>
          <a:stretch>
            <a:fillRect/>
          </a:stretch>
        </p:blipFill>
        <p:spPr>
          <a:xfrm>
            <a:off x="78743" y="1341120"/>
            <a:ext cx="8923017" cy="4846320"/>
          </a:xfrm>
          <a:prstGeom prst="rect">
            <a:avLst/>
          </a:prstGeom>
        </p:spPr>
      </p:pic>
    </p:spTree>
    <p:extLst>
      <p:ext uri="{BB962C8B-B14F-4D97-AF65-F5344CB8AC3E}">
        <p14:creationId xmlns:p14="http://schemas.microsoft.com/office/powerpoint/2010/main" val="20748651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Safety</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36</a:t>
            </a:fld>
            <a:endParaRPr lang="en-US"/>
          </a:p>
        </p:txBody>
      </p:sp>
      <p:pic>
        <p:nvPicPr>
          <p:cNvPr id="7" name="Picture 6"/>
          <p:cNvPicPr>
            <a:picLocks noChangeAspect="1"/>
          </p:cNvPicPr>
          <p:nvPr/>
        </p:nvPicPr>
        <p:blipFill>
          <a:blip r:embed="rId2"/>
          <a:stretch>
            <a:fillRect/>
          </a:stretch>
        </p:blipFill>
        <p:spPr>
          <a:xfrm>
            <a:off x="56880" y="1320800"/>
            <a:ext cx="9005840" cy="4744720"/>
          </a:xfrm>
          <a:prstGeom prst="rect">
            <a:avLst/>
          </a:prstGeom>
        </p:spPr>
      </p:pic>
    </p:spTree>
    <p:extLst>
      <p:ext uri="{BB962C8B-B14F-4D97-AF65-F5344CB8AC3E}">
        <p14:creationId xmlns:p14="http://schemas.microsoft.com/office/powerpoint/2010/main" val="23532419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Freedom</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37</a:t>
            </a:fld>
            <a:endParaRPr lang="en-US"/>
          </a:p>
        </p:txBody>
      </p:sp>
      <p:pic>
        <p:nvPicPr>
          <p:cNvPr id="7" name="Picture 6"/>
          <p:cNvPicPr>
            <a:picLocks noChangeAspect="1"/>
          </p:cNvPicPr>
          <p:nvPr/>
        </p:nvPicPr>
        <p:blipFill>
          <a:blip r:embed="rId2"/>
          <a:stretch>
            <a:fillRect/>
          </a:stretch>
        </p:blipFill>
        <p:spPr>
          <a:xfrm>
            <a:off x="86360" y="1330960"/>
            <a:ext cx="9007834" cy="4846320"/>
          </a:xfrm>
          <a:prstGeom prst="rect">
            <a:avLst/>
          </a:prstGeom>
        </p:spPr>
      </p:pic>
    </p:spTree>
    <p:extLst>
      <p:ext uri="{BB962C8B-B14F-4D97-AF65-F5344CB8AC3E}">
        <p14:creationId xmlns:p14="http://schemas.microsoft.com/office/powerpoint/2010/main" val="12902728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Working and Living Conditions</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38</a:t>
            </a:fld>
            <a:endParaRPr lang="en-US"/>
          </a:p>
        </p:txBody>
      </p:sp>
      <p:pic>
        <p:nvPicPr>
          <p:cNvPr id="7" name="Picture 6"/>
          <p:cNvPicPr>
            <a:picLocks noChangeAspect="1"/>
          </p:cNvPicPr>
          <p:nvPr/>
        </p:nvPicPr>
        <p:blipFill>
          <a:blip r:embed="rId2"/>
          <a:stretch>
            <a:fillRect/>
          </a:stretch>
        </p:blipFill>
        <p:spPr>
          <a:xfrm>
            <a:off x="41580" y="1282700"/>
            <a:ext cx="9045688" cy="4732020"/>
          </a:xfrm>
          <a:prstGeom prst="rect">
            <a:avLst/>
          </a:prstGeom>
        </p:spPr>
      </p:pic>
    </p:spTree>
    <p:extLst>
      <p:ext uri="{BB962C8B-B14F-4D97-AF65-F5344CB8AC3E}">
        <p14:creationId xmlns:p14="http://schemas.microsoft.com/office/powerpoint/2010/main" val="7486956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39</a:t>
            </a:fld>
            <a:endParaRPr lang="en-US"/>
          </a:p>
        </p:txBody>
      </p:sp>
      <p:pic>
        <p:nvPicPr>
          <p:cNvPr id="7" name="Picture 6"/>
          <p:cNvPicPr>
            <a:picLocks noChangeAspect="1"/>
          </p:cNvPicPr>
          <p:nvPr/>
        </p:nvPicPr>
        <p:blipFill>
          <a:blip r:embed="rId2"/>
          <a:stretch>
            <a:fillRect/>
          </a:stretch>
        </p:blipFill>
        <p:spPr>
          <a:xfrm>
            <a:off x="378460" y="1244600"/>
            <a:ext cx="8102600" cy="4978400"/>
          </a:xfrm>
          <a:prstGeom prst="rect">
            <a:avLst/>
          </a:prstGeom>
        </p:spPr>
      </p:pic>
      <p:pic>
        <p:nvPicPr>
          <p:cNvPr id="8" name="Picture 7"/>
          <p:cNvPicPr>
            <a:picLocks noChangeAspect="1"/>
          </p:cNvPicPr>
          <p:nvPr/>
        </p:nvPicPr>
        <p:blipFill>
          <a:blip r:embed="rId3"/>
          <a:stretch>
            <a:fillRect/>
          </a:stretch>
        </p:blipFill>
        <p:spPr>
          <a:xfrm>
            <a:off x="5031223" y="1640205"/>
            <a:ext cx="3543300" cy="4746625"/>
          </a:xfrm>
          <a:prstGeom prst="rect">
            <a:avLst/>
          </a:prstGeom>
        </p:spPr>
      </p:pic>
    </p:spTree>
    <p:extLst>
      <p:ext uri="{BB962C8B-B14F-4D97-AF65-F5344CB8AC3E}">
        <p14:creationId xmlns:p14="http://schemas.microsoft.com/office/powerpoint/2010/main" val="2623696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Southeast Asia</a:t>
            </a:r>
            <a:endParaRPr lang="en-US" dirty="0"/>
          </a:p>
        </p:txBody>
      </p:sp>
      <p:sp>
        <p:nvSpPr>
          <p:cNvPr id="3" name="Content Placeholder 2"/>
          <p:cNvSpPr>
            <a:spLocks noGrp="1"/>
          </p:cNvSpPr>
          <p:nvPr>
            <p:ph idx="1"/>
          </p:nvPr>
        </p:nvSpPr>
        <p:spPr>
          <a:xfrm>
            <a:off x="5831840" y="1702911"/>
            <a:ext cx="2926080" cy="3732689"/>
          </a:xfrm>
        </p:spPr>
        <p:txBody>
          <a:bodyPr>
            <a:normAutofit fontScale="85000" lnSpcReduction="20000"/>
          </a:bodyPr>
          <a:lstStyle/>
          <a:p>
            <a:pPr marL="0" indent="0">
              <a:buNone/>
            </a:pPr>
            <a:r>
              <a:rPr lang="en-US" dirty="0"/>
              <a:t>UN Southeast Asia Countries: Cambodia, Laos, Burma (Myanmar), Thailand, Vietnam, Brunei, Malaysia, East Timor, Indonesia, Philippines, Christmas Island, and Singapore</a:t>
            </a:r>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9250"/>
            <a:ext cx="5831840" cy="4439728"/>
          </a:xfrm>
          <a:prstGeom prst="rect">
            <a:avLst/>
          </a:prstGeom>
        </p:spPr>
      </p:pic>
    </p:spTree>
    <p:extLst>
      <p:ext uri="{BB962C8B-B14F-4D97-AF65-F5344CB8AC3E}">
        <p14:creationId xmlns:p14="http://schemas.microsoft.com/office/powerpoint/2010/main" val="15320922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Forced Warfare</a:t>
            </a:r>
            <a:endParaRPr lang="en-US" dirty="0"/>
          </a:p>
        </p:txBody>
      </p:sp>
      <p:sp>
        <p:nvSpPr>
          <p:cNvPr id="3" name="Content Placeholder 2"/>
          <p:cNvSpPr>
            <a:spLocks noGrp="1"/>
          </p:cNvSpPr>
          <p:nvPr>
            <p:ph idx="1"/>
          </p:nvPr>
        </p:nvSpPr>
        <p:spPr>
          <a:xfrm>
            <a:off x="457200" y="1417638"/>
            <a:ext cx="5313680" cy="4938711"/>
          </a:xfrm>
        </p:spPr>
        <p:txBody>
          <a:bodyPr>
            <a:normAutofit fontScale="70000" lnSpcReduction="20000"/>
          </a:bodyPr>
          <a:lstStyle/>
          <a:p>
            <a:r>
              <a:rPr lang="en-US" b="1" dirty="0"/>
              <a:t>Child Soldiers: </a:t>
            </a:r>
            <a:r>
              <a:rPr lang="en-US" dirty="0"/>
              <a:t>Child soldiering can be a manifestation of human trafficking where it involves the unlawful recruitment or use of children—through force, fraud, or coercion—as combatants, or for labor or sexual exploitation by armed forces. Perpetrators may be government forces, paramilitary organizations, or rebel groups. Many children are forcibly abducted to be used as combatants. Others are made unlawfully to work as porters, cooks, guards, servants, messengers, or spies. Young girls can be forced to marry or have sex with male combatants. Both male and female child soldiers are often sexually abused and are at high risk of contracting sexually transmitted diseases.</a:t>
            </a:r>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342" y="1488440"/>
            <a:ext cx="3336350" cy="218948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343" y="3677920"/>
            <a:ext cx="3336350" cy="2395402"/>
          </a:xfrm>
          <a:prstGeom prst="rect">
            <a:avLst/>
          </a:prstGeom>
        </p:spPr>
      </p:pic>
    </p:spTree>
    <p:extLst>
      <p:ext uri="{BB962C8B-B14F-4D97-AF65-F5344CB8AC3E}">
        <p14:creationId xmlns:p14="http://schemas.microsoft.com/office/powerpoint/2010/main" val="41879661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Soldiers</a:t>
            </a:r>
            <a:endParaRPr lang="en-US" dirty="0"/>
          </a:p>
        </p:txBody>
      </p:sp>
      <p:sp>
        <p:nvSpPr>
          <p:cNvPr id="3" name="Content Placeholder 2"/>
          <p:cNvSpPr>
            <a:spLocks noGrp="1"/>
          </p:cNvSpPr>
          <p:nvPr>
            <p:ph idx="1"/>
          </p:nvPr>
        </p:nvSpPr>
        <p:spPr/>
        <p:txBody>
          <a:bodyPr>
            <a:normAutofit fontScale="62500" lnSpcReduction="20000"/>
          </a:bodyPr>
          <a:lstStyle/>
          <a:p>
            <a:r>
              <a:rPr lang="en-US" dirty="0"/>
              <a:t>According to the Paris Principles on the involvement of Children in Armed Conflict, a child soldier is:</a:t>
            </a:r>
          </a:p>
          <a:p>
            <a:pPr lvl="1"/>
            <a:r>
              <a:rPr lang="en-US" dirty="0">
                <a:solidFill>
                  <a:schemeClr val="bg1">
                    <a:lumMod val="50000"/>
                  </a:schemeClr>
                </a:solidFill>
              </a:rPr>
              <a:t>“a child associated with an armed force or armed group refers to any person below 18 years of age who is, or who has been, recruited or used by an armed force or armed group in any capacity, including but not limited to children, boys and girls, used as fighters, cooks, porters, spies, or for sexual purposes</a:t>
            </a:r>
            <a:r>
              <a:rPr lang="en-US" dirty="0" smtClean="0">
                <a:solidFill>
                  <a:schemeClr val="bg1">
                    <a:lumMod val="50000"/>
                  </a:schemeClr>
                </a:solidFill>
              </a:rPr>
              <a:t>.”</a:t>
            </a:r>
          </a:p>
          <a:p>
            <a:r>
              <a:rPr lang="en-US" dirty="0" smtClean="0"/>
              <a:t>In the Child </a:t>
            </a:r>
            <a:r>
              <a:rPr lang="en-US" dirty="0"/>
              <a:t>Soldiers Prevention Act of 2008 (</a:t>
            </a:r>
            <a:r>
              <a:rPr lang="en-US" dirty="0" smtClean="0"/>
              <a:t>CSPA), the </a:t>
            </a:r>
            <a:r>
              <a:rPr lang="en-US" dirty="0"/>
              <a:t>term “child soldier” means:</a:t>
            </a:r>
          </a:p>
          <a:p>
            <a:pPr lvl="1"/>
            <a:r>
              <a:rPr lang="en-US" dirty="0">
                <a:solidFill>
                  <a:schemeClr val="bg1">
                    <a:lumMod val="50000"/>
                  </a:schemeClr>
                </a:solidFill>
              </a:rPr>
              <a:t>Any person under 18 years of age who takes a direct part in hostilities as a member of governmental armed forces;</a:t>
            </a:r>
          </a:p>
          <a:p>
            <a:pPr lvl="1"/>
            <a:r>
              <a:rPr lang="en-US" dirty="0">
                <a:solidFill>
                  <a:schemeClr val="bg1">
                    <a:lumMod val="50000"/>
                  </a:schemeClr>
                </a:solidFill>
              </a:rPr>
              <a:t>Any person under 18 years of age who has been compulsorily recruited into governmental armed forces;</a:t>
            </a:r>
          </a:p>
          <a:p>
            <a:pPr lvl="1"/>
            <a:r>
              <a:rPr lang="en-US" dirty="0">
                <a:solidFill>
                  <a:schemeClr val="bg1">
                    <a:lumMod val="50000"/>
                  </a:schemeClr>
                </a:solidFill>
              </a:rPr>
              <a:t>Any person under 15 years of age who has been voluntarily recruited into governmental armed forces; or </a:t>
            </a:r>
          </a:p>
          <a:p>
            <a:pPr lvl="1"/>
            <a:r>
              <a:rPr lang="en-US" dirty="0">
                <a:solidFill>
                  <a:schemeClr val="bg1">
                    <a:lumMod val="50000"/>
                  </a:schemeClr>
                </a:solidFill>
              </a:rPr>
              <a:t>Any person under 18 years of age who has been recruited or used in hostilities by armed forces distinct from the armed forces of a state.</a:t>
            </a:r>
          </a:p>
          <a:p>
            <a:pPr marL="0" indent="0">
              <a:buNone/>
            </a:pP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41</a:t>
            </a:fld>
            <a:endParaRPr lang="en-US"/>
          </a:p>
        </p:txBody>
      </p:sp>
    </p:spTree>
    <p:extLst>
      <p:ext uri="{BB962C8B-B14F-4D97-AF65-F5344CB8AC3E}">
        <p14:creationId xmlns:p14="http://schemas.microsoft.com/office/powerpoint/2010/main" val="33934871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normAutofit fontScale="62500" lnSpcReduction="20000"/>
          </a:bodyPr>
          <a:lstStyle/>
          <a:p>
            <a:r>
              <a:rPr lang="en-US" dirty="0"/>
              <a:t>THAILAND – </a:t>
            </a:r>
            <a:r>
              <a:rPr lang="en-US" dirty="0" err="1"/>
              <a:t>Tola</a:t>
            </a:r>
            <a:r>
              <a:rPr lang="en-US" dirty="0"/>
              <a:t> was seven years old when she was lured away from her parents by a couple who owned the field her family worked. While enslaved, she was forced to take care of cats and dogs for the couple’s pet grooming shop. For five years, </a:t>
            </a:r>
            <a:r>
              <a:rPr lang="en-US" dirty="0" err="1"/>
              <a:t>Tola’s</a:t>
            </a:r>
            <a:r>
              <a:rPr lang="en-US" dirty="0"/>
              <a:t> parents hoped to see her again, never knowing how she disappeared or where she might be. They never imagined that </a:t>
            </a:r>
            <a:r>
              <a:rPr lang="en-US" dirty="0" err="1"/>
              <a:t>Tola</a:t>
            </a:r>
            <a:r>
              <a:rPr lang="en-US" dirty="0"/>
              <a:t> was close, enduring torture and abuse. If </a:t>
            </a:r>
            <a:r>
              <a:rPr lang="en-US" dirty="0" err="1"/>
              <a:t>Tola</a:t>
            </a:r>
            <a:r>
              <a:rPr lang="en-US" dirty="0"/>
              <a:t> did not do her job properly, she was kicked, slapped, and beaten with a broom. Sometimes the couple locked her in a cage and poured boiling hot water over her. On one occasion, the traffickers cut off her ear lobe with a pair of scissors. One day, she climbed a concrete fence of the house while chasing a cat and realized she was free. A neighbor called the police and she was taken to a nearby shelter where her mother identified her. The coupled was arrested and charged with various charges including torture, detaining a person against their will, enslavement, and kidnapping. The couple posted bail and escaped. As for </a:t>
            </a:r>
            <a:r>
              <a:rPr lang="en-US" dirty="0" err="1"/>
              <a:t>Tola</a:t>
            </a:r>
            <a:r>
              <a:rPr lang="en-US" dirty="0"/>
              <a:t>, injuries on her arms affected her muscles; she can no longer move her left arm. For now, she is safe with her family and is beginning her mental, emotional, and physical journey to recover.</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42</a:t>
            </a:fld>
            <a:endParaRPr lang="en-US"/>
          </a:p>
        </p:txBody>
      </p:sp>
    </p:spTree>
    <p:extLst>
      <p:ext uri="{BB962C8B-B14F-4D97-AF65-F5344CB8AC3E}">
        <p14:creationId xmlns:p14="http://schemas.microsoft.com/office/powerpoint/2010/main" val="3278803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00162"/>
          </a:xfrm>
        </p:spPr>
        <p:txBody>
          <a:bodyPr>
            <a:normAutofit fontScale="90000"/>
          </a:bodyPr>
          <a:lstStyle/>
          <a:p>
            <a:r>
              <a:rPr lang="en-US" dirty="0" smtClean="0"/>
              <a:t>Module 3: </a:t>
            </a:r>
            <a:br>
              <a:rPr lang="en-US" dirty="0" smtClean="0"/>
            </a:br>
            <a:r>
              <a:rPr lang="en-US" dirty="0" smtClean="0"/>
              <a:t>Labor Trafficking and Domestic Workers</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1859280"/>
            <a:ext cx="2972902" cy="195834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150" y="3817620"/>
            <a:ext cx="2946952" cy="2626360"/>
          </a:xfrm>
          <a:prstGeom prst="rect">
            <a:avLst/>
          </a:prstGeom>
        </p:spPr>
      </p:pic>
    </p:spTree>
    <p:extLst>
      <p:ext uri="{BB962C8B-B14F-4D97-AF65-F5344CB8AC3E}">
        <p14:creationId xmlns:p14="http://schemas.microsoft.com/office/powerpoint/2010/main" val="21805983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 Trafficking Definition</a:t>
            </a:r>
            <a:endParaRPr lang="en-US" dirty="0"/>
          </a:p>
        </p:txBody>
      </p:sp>
      <p:sp>
        <p:nvSpPr>
          <p:cNvPr id="3" name="Content Placeholder 2"/>
          <p:cNvSpPr>
            <a:spLocks noGrp="1"/>
          </p:cNvSpPr>
          <p:nvPr>
            <p:ph idx="1"/>
          </p:nvPr>
        </p:nvSpPr>
        <p:spPr/>
        <p:txBody>
          <a:bodyPr/>
          <a:lstStyle/>
          <a:p>
            <a:r>
              <a:rPr lang="en-US" dirty="0"/>
              <a:t>The Trafficking Victims Protection Act of 2000 (TVPA) defines labor trafficking as: </a:t>
            </a:r>
          </a:p>
          <a:p>
            <a:pPr lvl="1"/>
            <a:r>
              <a:rPr lang="en-US" dirty="0">
                <a:solidFill>
                  <a:schemeClr val="bg1">
                    <a:lumMod val="50000"/>
                  </a:schemeClr>
                </a:solidFill>
              </a:rPr>
              <a:t>“The recruitment, harboring, transportation, provision, or obtaining of a person for labor or services, through the use of force, fraud or coercion for the purpose of subjection to involuntary servitude, peonage, debt bondage or slavery</a:t>
            </a:r>
            <a:r>
              <a:rPr lang="en-US" dirty="0" smtClean="0">
                <a:solidFill>
                  <a:schemeClr val="bg1">
                    <a:lumMod val="50000"/>
                  </a:schemeClr>
                </a:solidFill>
              </a:rPr>
              <a:t>.”</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44</a:t>
            </a:fld>
            <a:endParaRPr lang="en-US"/>
          </a:p>
        </p:txBody>
      </p:sp>
    </p:spTree>
    <p:extLst>
      <p:ext uri="{BB962C8B-B14F-4D97-AF65-F5344CB8AC3E}">
        <p14:creationId xmlns:p14="http://schemas.microsoft.com/office/powerpoint/2010/main" val="31704079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Patterns of Labor Trafficking</a:t>
            </a:r>
            <a:endParaRPr lang="en-US" dirty="0"/>
          </a:p>
        </p:txBody>
      </p:sp>
      <p:sp>
        <p:nvSpPr>
          <p:cNvPr id="3" name="Content Placeholder 2"/>
          <p:cNvSpPr>
            <a:spLocks noGrp="1"/>
          </p:cNvSpPr>
          <p:nvPr>
            <p:ph idx="1"/>
          </p:nvPr>
        </p:nvSpPr>
        <p:spPr/>
        <p:txBody>
          <a:bodyPr>
            <a:normAutofit fontScale="62500" lnSpcReduction="20000"/>
          </a:bodyPr>
          <a:lstStyle/>
          <a:p>
            <a:pPr lvl="0"/>
            <a:r>
              <a:rPr lang="en-US" dirty="0"/>
              <a:t>Victims are often kept isolated, their activities restricted and they are typically watched, escorted or guarded by associates of traffickers. It is likely that traffickers will “coach” them to answer questions with a cover story about being a student or tourist to prevent detection.</a:t>
            </a:r>
          </a:p>
          <a:p>
            <a:pPr lvl="0"/>
            <a:r>
              <a:rPr lang="en-US" dirty="0"/>
              <a:t>Victims may be blackmailed by traffickers using the victims’ status as an undocumented alien or their participation in an ‘illegal’ industry. By threatening to report them to law enforcement or immigration officials, traffickers keep victims compliant. </a:t>
            </a:r>
          </a:p>
          <a:p>
            <a:pPr lvl="0"/>
            <a:r>
              <a:rPr lang="en-US" dirty="0"/>
              <a:t>People who are trafficked often come from unstable and economically devastated places as traffickers frequently identify vulnerable populations characterized by oppression, high rates of illiteracy, little social mobility and few economic opportunities. </a:t>
            </a:r>
          </a:p>
          <a:p>
            <a:pPr lvl="0"/>
            <a:r>
              <a:rPr lang="en-US" dirty="0"/>
              <a:t>Women and children are overwhelmingly trafficked in labor arenas because of their relative lack of power, social marginalization, and their overall status as compared to men</a:t>
            </a:r>
            <a:r>
              <a:rPr lang="en-US" dirty="0" smtClean="0"/>
              <a:t>.</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45</a:t>
            </a:fld>
            <a:endParaRPr lang="en-US"/>
          </a:p>
        </p:txBody>
      </p:sp>
    </p:spTree>
    <p:extLst>
      <p:ext uri="{BB962C8B-B14F-4D97-AF65-F5344CB8AC3E}">
        <p14:creationId xmlns:p14="http://schemas.microsoft.com/office/powerpoint/2010/main" val="38409395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Resulting Health Problems</a:t>
            </a:r>
            <a:endParaRPr lang="en-US" dirty="0"/>
          </a:p>
        </p:txBody>
      </p:sp>
      <p:sp>
        <p:nvSpPr>
          <p:cNvPr id="3" name="Content Placeholder 2"/>
          <p:cNvSpPr>
            <a:spLocks noGrp="1"/>
          </p:cNvSpPr>
          <p:nvPr>
            <p:ph idx="1"/>
          </p:nvPr>
        </p:nvSpPr>
        <p:spPr>
          <a:xfrm>
            <a:off x="457200" y="1600201"/>
            <a:ext cx="8229600" cy="3937000"/>
          </a:xfrm>
        </p:spPr>
        <p:txBody>
          <a:bodyPr>
            <a:normAutofit fontScale="70000" lnSpcReduction="20000"/>
          </a:bodyPr>
          <a:lstStyle/>
          <a:p>
            <a:pPr lvl="0"/>
            <a:r>
              <a:rPr lang="en-US" dirty="0" smtClean="0"/>
              <a:t>Physically</a:t>
            </a:r>
          </a:p>
          <a:p>
            <a:pPr lvl="1"/>
            <a:r>
              <a:rPr lang="en-US" dirty="0" smtClean="0"/>
              <a:t>Scars</a:t>
            </a:r>
            <a:r>
              <a:rPr lang="en-US" dirty="0"/>
              <a:t>, headaches, hearing loss, cardiovascular/respiratory problems, limb amputation, chronic back pain, visual and respiratory problems; </a:t>
            </a:r>
          </a:p>
          <a:p>
            <a:pPr lvl="0"/>
            <a:r>
              <a:rPr lang="en-US" dirty="0"/>
              <a:t>Emotionally </a:t>
            </a:r>
          </a:p>
          <a:p>
            <a:pPr lvl="1"/>
            <a:r>
              <a:rPr lang="en-US" dirty="0" smtClean="0"/>
              <a:t>Traumatic </a:t>
            </a:r>
            <a:r>
              <a:rPr lang="en-US" dirty="0"/>
              <a:t>Bonding or “Stockholm Syndrome,” which is characterized by cognitive distortions where reciprocal positive feelings develop between captors and their hostages. This bond is a type of human survival instinct and helps with victim cope with the captivity.</a:t>
            </a:r>
          </a:p>
          <a:p>
            <a:pPr lvl="0"/>
            <a:r>
              <a:rPr lang="en-US" dirty="0" smtClean="0"/>
              <a:t>Psychologically</a:t>
            </a:r>
          </a:p>
          <a:p>
            <a:pPr lvl="1"/>
            <a:r>
              <a:rPr lang="en-US" dirty="0" smtClean="0"/>
              <a:t>Helplessness</a:t>
            </a:r>
            <a:r>
              <a:rPr lang="en-US" dirty="0"/>
              <a:t>, shame, and humiliation, shock, denial and disbelief, disorientation and confusion, and anxiety disorders including posttraumatic stress disorder (PTSD), phobias, panic attacks, and </a:t>
            </a:r>
            <a:r>
              <a:rPr lang="en-US" dirty="0" smtClean="0"/>
              <a:t>depression</a:t>
            </a:r>
            <a:r>
              <a:rPr lang="en-US" dirty="0"/>
              <a:t>.</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46</a:t>
            </a:fld>
            <a:endParaRPr lang="en-US"/>
          </a:p>
        </p:txBody>
      </p:sp>
    </p:spTree>
    <p:extLst>
      <p:ext uri="{BB962C8B-B14F-4D97-AF65-F5344CB8AC3E}">
        <p14:creationId xmlns:p14="http://schemas.microsoft.com/office/powerpoint/2010/main" val="372108160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Domestic Workers Definition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a:t>Victims of forced labor have been found in nearly every job setting or industry imaginable including private homes, factories, restaurants, elder care and medical facilities, hotels, housekeeping, childrearing, agriculture, construction and landscaping, food processing, meat-packing, and cleaning </a:t>
            </a:r>
            <a:r>
              <a:rPr lang="en-US" dirty="0" smtClean="0"/>
              <a:t>services.</a:t>
            </a:r>
          </a:p>
          <a:p>
            <a:r>
              <a:rPr lang="en-US" dirty="0"/>
              <a:t>Such workplaces are informal and often not shared with other workers. Both children and adults are subject to involuntary domestic labor. While it is not easy for authorities to inspect private homes many investigators report that there are many cases of untreated illnesses and, tragically, widespread sexual abuse.</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47</a:t>
            </a:fld>
            <a:endParaRPr lang="en-US"/>
          </a:p>
        </p:txBody>
      </p:sp>
    </p:spTree>
    <p:extLst>
      <p:ext uri="{BB962C8B-B14F-4D97-AF65-F5344CB8AC3E}">
        <p14:creationId xmlns:p14="http://schemas.microsoft.com/office/powerpoint/2010/main" val="18201910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 &amp; Pull Factors</a:t>
            </a:r>
            <a:endParaRPr lang="en-US" dirty="0"/>
          </a:p>
        </p:txBody>
      </p:sp>
      <p:sp>
        <p:nvSpPr>
          <p:cNvPr id="3" name="Content Placeholder 2"/>
          <p:cNvSpPr>
            <a:spLocks noGrp="1"/>
          </p:cNvSpPr>
          <p:nvPr>
            <p:ph idx="1"/>
          </p:nvPr>
        </p:nvSpPr>
        <p:spPr>
          <a:xfrm>
            <a:off x="457200" y="1600200"/>
            <a:ext cx="3962400" cy="4525963"/>
          </a:xfrm>
        </p:spPr>
        <p:txBody>
          <a:bodyPr/>
          <a:lstStyle/>
          <a:p>
            <a:r>
              <a:rPr lang="en-US" dirty="0" smtClean="0"/>
              <a:t>Push</a:t>
            </a:r>
          </a:p>
          <a:p>
            <a:pPr lvl="1"/>
            <a:r>
              <a:rPr lang="en-US" dirty="0" smtClean="0"/>
              <a:t>Aspirations for a better life</a:t>
            </a:r>
          </a:p>
          <a:p>
            <a:pPr lvl="1"/>
            <a:r>
              <a:rPr lang="en-US" dirty="0"/>
              <a:t>P</a:t>
            </a:r>
            <a:r>
              <a:rPr lang="en-US" dirty="0" smtClean="0"/>
              <a:t>olitical instability</a:t>
            </a:r>
          </a:p>
          <a:p>
            <a:pPr lvl="1"/>
            <a:r>
              <a:rPr lang="en-US" dirty="0" smtClean="0"/>
              <a:t>Militarism</a:t>
            </a:r>
          </a:p>
          <a:p>
            <a:pPr lvl="1"/>
            <a:r>
              <a:rPr lang="en-US" dirty="0"/>
              <a:t>C</a:t>
            </a:r>
            <a:r>
              <a:rPr lang="en-US" dirty="0" smtClean="0"/>
              <a:t>ivil unrest</a:t>
            </a:r>
          </a:p>
          <a:p>
            <a:pPr lvl="1"/>
            <a:r>
              <a:rPr lang="en-US" dirty="0"/>
              <a:t>I</a:t>
            </a:r>
            <a:r>
              <a:rPr lang="en-US" dirty="0" smtClean="0"/>
              <a:t>nternal </a:t>
            </a:r>
            <a:r>
              <a:rPr lang="en-US" dirty="0"/>
              <a:t>armed </a:t>
            </a:r>
            <a:r>
              <a:rPr lang="en-US" dirty="0" smtClean="0"/>
              <a:t>conflict</a:t>
            </a:r>
          </a:p>
          <a:p>
            <a:pPr lvl="1"/>
            <a:r>
              <a:rPr lang="en-US" dirty="0"/>
              <a:t>N</a:t>
            </a:r>
            <a:r>
              <a:rPr lang="en-US" dirty="0" smtClean="0"/>
              <a:t>atural </a:t>
            </a:r>
            <a:r>
              <a:rPr lang="en-US" dirty="0"/>
              <a:t>disasters</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48</a:t>
            </a:fld>
            <a:endParaRPr lang="en-US"/>
          </a:p>
        </p:txBody>
      </p:sp>
      <p:sp>
        <p:nvSpPr>
          <p:cNvPr id="7" name="Content Placeholder 2"/>
          <p:cNvSpPr txBox="1">
            <a:spLocks/>
          </p:cNvSpPr>
          <p:nvPr/>
        </p:nvSpPr>
        <p:spPr>
          <a:xfrm>
            <a:off x="4612640" y="1605279"/>
            <a:ext cx="39624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Pull</a:t>
            </a:r>
          </a:p>
          <a:p>
            <a:pPr lvl="1"/>
            <a:r>
              <a:rPr lang="en-US" dirty="0" smtClean="0"/>
              <a:t>Expansion of multimedia and technology</a:t>
            </a:r>
          </a:p>
          <a:p>
            <a:pPr lvl="1"/>
            <a:r>
              <a:rPr lang="en-US" dirty="0" smtClean="0"/>
              <a:t>Porous borders</a:t>
            </a:r>
          </a:p>
          <a:p>
            <a:pPr lvl="1"/>
            <a:r>
              <a:rPr lang="en-US" dirty="0" smtClean="0"/>
              <a:t>Corruption</a:t>
            </a:r>
          </a:p>
          <a:p>
            <a:pPr lvl="1"/>
            <a:r>
              <a:rPr lang="en-US" dirty="0" smtClean="0"/>
              <a:t>Unprotected migration</a:t>
            </a:r>
          </a:p>
          <a:p>
            <a:pPr lvl="1"/>
            <a:endParaRPr lang="en-US" dirty="0"/>
          </a:p>
        </p:txBody>
      </p:sp>
    </p:spTree>
    <p:extLst>
      <p:ext uri="{BB962C8B-B14F-4D97-AF65-F5344CB8AC3E}">
        <p14:creationId xmlns:p14="http://schemas.microsoft.com/office/powerpoint/2010/main" val="144732213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Push &amp; Pull Factors</a:t>
            </a:r>
            <a:endParaRPr lang="en-US" dirty="0"/>
          </a:p>
        </p:txBody>
      </p:sp>
      <p:sp>
        <p:nvSpPr>
          <p:cNvPr id="3" name="Content Placeholder 2"/>
          <p:cNvSpPr>
            <a:spLocks noGrp="1"/>
          </p:cNvSpPr>
          <p:nvPr>
            <p:ph idx="1"/>
          </p:nvPr>
        </p:nvSpPr>
        <p:spPr/>
        <p:txBody>
          <a:bodyPr>
            <a:normAutofit fontScale="92500" lnSpcReduction="10000"/>
          </a:bodyPr>
          <a:lstStyle/>
          <a:p>
            <a:r>
              <a:rPr lang="en-US" dirty="0"/>
              <a:t>In response to the above root causes, most prevention strategies fall within one of the following categories, according to the </a:t>
            </a:r>
            <a:r>
              <a:rPr lang="en-US" dirty="0" smtClean="0"/>
              <a:t>UNODC:</a:t>
            </a:r>
          </a:p>
          <a:p>
            <a:pPr lvl="1"/>
            <a:r>
              <a:rPr lang="en-US" dirty="0" smtClean="0"/>
              <a:t>Reducing </a:t>
            </a:r>
            <a:r>
              <a:rPr lang="en-US" dirty="0"/>
              <a:t>the vulnerability of potential victims through social and economic development </a:t>
            </a:r>
          </a:p>
          <a:p>
            <a:pPr lvl="1"/>
            <a:r>
              <a:rPr lang="en-US" dirty="0"/>
              <a:t>Discouraging the demand for the services of trafficked persons</a:t>
            </a:r>
          </a:p>
          <a:p>
            <a:pPr lvl="1"/>
            <a:r>
              <a:rPr lang="en-US" dirty="0"/>
              <a:t>Public education</a:t>
            </a:r>
          </a:p>
          <a:p>
            <a:pPr lvl="1"/>
            <a:r>
              <a:rPr lang="en-US" dirty="0"/>
              <a:t>Border control</a:t>
            </a:r>
          </a:p>
          <a:p>
            <a:pPr lvl="1"/>
            <a:r>
              <a:rPr lang="en-US" dirty="0"/>
              <a:t>Preventing the corruption of public officials</a:t>
            </a:r>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49</a:t>
            </a:fld>
            <a:endParaRPr lang="en-US"/>
          </a:p>
        </p:txBody>
      </p:sp>
    </p:spTree>
    <p:extLst>
      <p:ext uri="{BB962C8B-B14F-4D97-AF65-F5344CB8AC3E}">
        <p14:creationId xmlns:p14="http://schemas.microsoft.com/office/powerpoint/2010/main" val="3868954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Outcomes</a:t>
            </a:r>
            <a:endParaRPr lang="en-US" dirty="0"/>
          </a:p>
        </p:txBody>
      </p:sp>
      <p:sp>
        <p:nvSpPr>
          <p:cNvPr id="3" name="Content Placeholder 2"/>
          <p:cNvSpPr>
            <a:spLocks noGrp="1"/>
          </p:cNvSpPr>
          <p:nvPr>
            <p:ph idx="1"/>
          </p:nvPr>
        </p:nvSpPr>
        <p:spPr/>
        <p:txBody>
          <a:bodyPr>
            <a:normAutofit fontScale="70000" lnSpcReduction="20000"/>
          </a:bodyPr>
          <a:lstStyle/>
          <a:p>
            <a:pPr lvl="0"/>
            <a:r>
              <a:rPr lang="en-US" dirty="0" smtClean="0"/>
              <a:t>At the end of the program, participants will be able to:</a:t>
            </a:r>
          </a:p>
          <a:p>
            <a:pPr marL="514350" lvl="0" indent="-514350">
              <a:buAutoNum type="arabicPeriod"/>
            </a:pPr>
            <a:r>
              <a:rPr lang="en-US" dirty="0" smtClean="0"/>
              <a:t>Identify </a:t>
            </a:r>
            <a:r>
              <a:rPr lang="en-US" dirty="0"/>
              <a:t>the complex, interdisciplinary and international cases and effects behind the practice of human trafficking for sexual purposes and forced </a:t>
            </a:r>
            <a:r>
              <a:rPr lang="en-US" dirty="0" smtClean="0"/>
              <a:t>labor.</a:t>
            </a:r>
          </a:p>
          <a:p>
            <a:pPr marL="514350" lvl="0" indent="-514350">
              <a:buAutoNum type="arabicPeriod"/>
            </a:pPr>
            <a:r>
              <a:rPr lang="en-US" dirty="0" smtClean="0"/>
              <a:t>Comprehend </a:t>
            </a:r>
            <a:r>
              <a:rPr lang="en-US" dirty="0"/>
              <a:t>the international, regional and national criminal law and human rights implications in anti-human </a:t>
            </a:r>
            <a:r>
              <a:rPr lang="en-US" dirty="0" smtClean="0"/>
              <a:t>trafficking.</a:t>
            </a:r>
          </a:p>
          <a:p>
            <a:pPr marL="514350" lvl="0" indent="-514350">
              <a:buAutoNum type="arabicPeriod"/>
            </a:pPr>
            <a:r>
              <a:rPr lang="en-US" dirty="0" smtClean="0"/>
              <a:t>Compare </a:t>
            </a:r>
            <a:r>
              <a:rPr lang="en-US" dirty="0"/>
              <a:t>and integrate the human trafficking 4Ps of elements of prosecution, protection, prevention and partnerships. </a:t>
            </a:r>
            <a:endParaRPr lang="en-US" dirty="0" smtClean="0"/>
          </a:p>
          <a:p>
            <a:pPr marL="514350" lvl="0" indent="-514350">
              <a:buAutoNum type="arabicPeriod"/>
            </a:pPr>
            <a:r>
              <a:rPr lang="en-US" dirty="0" smtClean="0"/>
              <a:t>Recognize </a:t>
            </a:r>
            <a:r>
              <a:rPr lang="en-US" dirty="0"/>
              <a:t>and analyze the systemic, economic, educational, cultural, religious other elements in relation to human trafficking and human </a:t>
            </a:r>
            <a:r>
              <a:rPr lang="en-US" dirty="0" smtClean="0"/>
              <a:t>insecurity.</a:t>
            </a:r>
          </a:p>
          <a:p>
            <a:pPr marL="514350" lvl="0" indent="-514350">
              <a:buAutoNum type="arabicPeriod"/>
            </a:pPr>
            <a:r>
              <a:rPr lang="en-US" dirty="0" smtClean="0"/>
              <a:t>Identify</a:t>
            </a:r>
            <a:r>
              <a:rPr lang="en-US" dirty="0"/>
              <a:t>, collaborate and communicate feasible solutions to specific contextual issues in human trafficking.  </a:t>
            </a:r>
          </a:p>
          <a:p>
            <a:endParaRPr lang="en-US" dirty="0" smtClean="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a:t>
            </a:fld>
            <a:endParaRPr lang="en-US"/>
          </a:p>
        </p:txBody>
      </p:sp>
    </p:spTree>
    <p:extLst>
      <p:ext uri="{BB962C8B-B14F-4D97-AF65-F5344CB8AC3E}">
        <p14:creationId xmlns:p14="http://schemas.microsoft.com/office/powerpoint/2010/main" val="24972580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4: </a:t>
            </a:r>
            <a:br>
              <a:rPr lang="en-US" dirty="0" smtClean="0"/>
            </a:br>
            <a:r>
              <a:rPr lang="en-US" dirty="0" smtClean="0"/>
              <a:t>Organ Trafficking</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456" y="1644650"/>
            <a:ext cx="5448581" cy="3973830"/>
          </a:xfrm>
          <a:prstGeom prst="rect">
            <a:avLst/>
          </a:prstGeom>
        </p:spPr>
      </p:pic>
    </p:spTree>
    <p:extLst>
      <p:ext uri="{BB962C8B-B14F-4D97-AF65-F5344CB8AC3E}">
        <p14:creationId xmlns:p14="http://schemas.microsoft.com/office/powerpoint/2010/main" val="362922821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 United Nations Office on Drugs and Crime believe that organ trafficking is an international organized crime that involves many offenders. The different types of offenders include the recruiter (who identifies the vulnerable person), the transporter, the hospital/health clinic staff, the medical professionals, the middlemen and contractors, the buyers, and the bank’s employees (where the organs are stored) are all involved. According to the United Nations Regional Information Centre for Western Europe, the most common trafficked organs are kidney, liver, heart, lung and pancreas. </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51</a:t>
            </a:fld>
            <a:endParaRPr lang="en-US"/>
          </a:p>
        </p:txBody>
      </p:sp>
    </p:spTree>
    <p:extLst>
      <p:ext uri="{BB962C8B-B14F-4D97-AF65-F5344CB8AC3E}">
        <p14:creationId xmlns:p14="http://schemas.microsoft.com/office/powerpoint/2010/main" val="377668574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 of Organ Trafficking</a:t>
            </a:r>
            <a:endParaRPr lang="en-US" dirty="0"/>
          </a:p>
        </p:txBody>
      </p:sp>
      <p:sp>
        <p:nvSpPr>
          <p:cNvPr id="3" name="Content Placeholder 2"/>
          <p:cNvSpPr>
            <a:spLocks noGrp="1"/>
          </p:cNvSpPr>
          <p:nvPr>
            <p:ph idx="1"/>
          </p:nvPr>
        </p:nvSpPr>
        <p:spPr/>
        <p:txBody>
          <a:bodyPr>
            <a:normAutofit fontScale="92500"/>
          </a:bodyPr>
          <a:lstStyle/>
          <a:p>
            <a:pPr marL="0" lvl="0" indent="0">
              <a:buNone/>
            </a:pPr>
            <a:r>
              <a:rPr lang="en-US" dirty="0" smtClean="0"/>
              <a:t>1. Traffickers force </a:t>
            </a:r>
            <a:r>
              <a:rPr lang="en-US" dirty="0"/>
              <a:t>or deceive their victims into giving up an </a:t>
            </a:r>
            <a:r>
              <a:rPr lang="en-US" dirty="0" smtClean="0"/>
              <a:t>organ.</a:t>
            </a:r>
          </a:p>
          <a:p>
            <a:pPr marL="0" lvl="0" indent="0">
              <a:buNone/>
            </a:pPr>
            <a:r>
              <a:rPr lang="en-US" dirty="0" smtClean="0"/>
              <a:t>2. Victims formally </a:t>
            </a:r>
            <a:r>
              <a:rPr lang="en-US" dirty="0"/>
              <a:t>or informally agree to sell an organ and are cheated because they are paid less than the promised price for the organ or they are not paid at </a:t>
            </a:r>
            <a:r>
              <a:rPr lang="en-US" dirty="0" smtClean="0"/>
              <a:t>all.</a:t>
            </a:r>
          </a:p>
          <a:p>
            <a:pPr marL="0" lvl="0" indent="0">
              <a:buNone/>
            </a:pPr>
            <a:r>
              <a:rPr lang="en-US" dirty="0" smtClean="0"/>
              <a:t>3. </a:t>
            </a:r>
            <a:r>
              <a:rPr lang="en-US" dirty="0"/>
              <a:t>V</a:t>
            </a:r>
            <a:r>
              <a:rPr lang="en-US" dirty="0" smtClean="0"/>
              <a:t>ulnerable </a:t>
            </a:r>
            <a:r>
              <a:rPr lang="en-US" dirty="0"/>
              <a:t>persons are treated for an ailment, which may or may not exist, and their organs are removed without the victim’s knowledge. </a:t>
            </a:r>
          </a:p>
          <a:p>
            <a:pPr marL="0" indent="0">
              <a:buNone/>
            </a:pP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52</a:t>
            </a:fld>
            <a:endParaRPr lang="en-US"/>
          </a:p>
        </p:txBody>
      </p:sp>
    </p:spTree>
    <p:extLst>
      <p:ext uri="{BB962C8B-B14F-4D97-AF65-F5344CB8AC3E}">
        <p14:creationId xmlns:p14="http://schemas.microsoft.com/office/powerpoint/2010/main" val="275416417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Standards</a:t>
            </a:r>
            <a:endParaRPr lang="en-US" dirty="0"/>
          </a:p>
        </p:txBody>
      </p:sp>
      <p:sp>
        <p:nvSpPr>
          <p:cNvPr id="3" name="Content Placeholder 2"/>
          <p:cNvSpPr>
            <a:spLocks noGrp="1"/>
          </p:cNvSpPr>
          <p:nvPr>
            <p:ph idx="1"/>
          </p:nvPr>
        </p:nvSpPr>
        <p:spPr/>
        <p:txBody>
          <a:bodyPr>
            <a:noAutofit/>
          </a:bodyPr>
          <a:lstStyle/>
          <a:p>
            <a:pPr lvl="0"/>
            <a:r>
              <a:rPr lang="en-US" sz="2000" b="1" dirty="0"/>
              <a:t>The UN Protocol to Prevent, Suppress and Punish Trafficking in Persons</a:t>
            </a:r>
            <a:endParaRPr lang="en-US" sz="2000" dirty="0"/>
          </a:p>
          <a:p>
            <a:pPr lvl="1"/>
            <a:r>
              <a:rPr lang="en-US" sz="1600" dirty="0"/>
              <a:t>Includes “organ removal” and its subsequent sale as an end purpose of trafficking. </a:t>
            </a:r>
          </a:p>
          <a:p>
            <a:pPr lvl="0"/>
            <a:r>
              <a:rPr lang="en-US" sz="2000" b="1" dirty="0"/>
              <a:t>Optional Protocol on the sale of children, child prostitution and child pornography (2000) to the UN Convention on the Rights of the Child (1989)</a:t>
            </a:r>
            <a:endParaRPr lang="en-US" sz="2000" dirty="0"/>
          </a:p>
          <a:p>
            <a:pPr lvl="1"/>
            <a:r>
              <a:rPr lang="en-US" sz="1600" dirty="0"/>
              <a:t>This protocol states that the sale of children for the purpose of transferring their organs for profit should be a criminal offense. </a:t>
            </a:r>
          </a:p>
          <a:p>
            <a:pPr lvl="0"/>
            <a:r>
              <a:rPr lang="en-US" sz="2000" b="1" dirty="0"/>
              <a:t>World Health Organization (WHO) </a:t>
            </a:r>
            <a:endParaRPr lang="en-US" sz="2000" dirty="0"/>
          </a:p>
          <a:p>
            <a:pPr lvl="1"/>
            <a:r>
              <a:rPr lang="en-US" sz="1600" dirty="0"/>
              <a:t>The Guiding Principles on Human Organ Transplantation (1991) of WHO state that the commercialization of human organs is ‘a violation of human rights and human dignity’. </a:t>
            </a:r>
          </a:p>
          <a:p>
            <a:pPr lvl="0"/>
            <a:r>
              <a:rPr lang="en-US" sz="2000" dirty="0"/>
              <a:t>An Additional Protocol to the </a:t>
            </a:r>
            <a:r>
              <a:rPr lang="en-US" sz="2000" b="1" dirty="0"/>
              <a:t>European Convention on Human Rights and Biomedicine Concerning Transplantation of Organs and Tissues of Human Origin (2002)</a:t>
            </a:r>
            <a:r>
              <a:rPr lang="en-US" sz="2000" dirty="0"/>
              <a:t> </a:t>
            </a:r>
          </a:p>
          <a:p>
            <a:pPr lvl="1"/>
            <a:r>
              <a:rPr lang="en-US" sz="1600" dirty="0"/>
              <a:t>This protocol prohibits organ and tissue trafficking, deriving a financial gain or comparative advantage from the human body and its parts and calls on States to provide appropriate sanctions for such trafficking</a:t>
            </a:r>
            <a:r>
              <a:rPr lang="en-US" sz="1600" dirty="0" smtClean="0"/>
              <a:t>.</a:t>
            </a:r>
            <a:endParaRPr lang="en-US" sz="1600"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53</a:t>
            </a:fld>
            <a:endParaRPr lang="en-US"/>
          </a:p>
        </p:txBody>
      </p:sp>
    </p:spTree>
    <p:extLst>
      <p:ext uri="{BB962C8B-B14F-4D97-AF65-F5344CB8AC3E}">
        <p14:creationId xmlns:p14="http://schemas.microsoft.com/office/powerpoint/2010/main" val="10068279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5:</a:t>
            </a:r>
            <a:br>
              <a:rPr lang="en-US" dirty="0" smtClean="0"/>
            </a:br>
            <a:r>
              <a:rPr lang="en-US" dirty="0" smtClean="0"/>
              <a:t>Sex Trafficking</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040" y="1576791"/>
            <a:ext cx="6458987" cy="4376969"/>
          </a:xfrm>
          <a:prstGeom prst="rect">
            <a:avLst/>
          </a:prstGeom>
        </p:spPr>
      </p:pic>
    </p:spTree>
    <p:extLst>
      <p:ext uri="{BB962C8B-B14F-4D97-AF65-F5344CB8AC3E}">
        <p14:creationId xmlns:p14="http://schemas.microsoft.com/office/powerpoint/2010/main" val="114699711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9280"/>
            <a:ext cx="8229600" cy="5536883"/>
          </a:xfrm>
        </p:spPr>
        <p:txBody>
          <a:bodyPr>
            <a:normAutofit lnSpcReduction="10000"/>
          </a:bodyPr>
          <a:lstStyle/>
          <a:p>
            <a:r>
              <a:rPr lang="en-US" dirty="0" smtClean="0"/>
              <a:t>The 2013 </a:t>
            </a:r>
            <a:r>
              <a:rPr lang="en-US" i="1" dirty="0" smtClean="0"/>
              <a:t>Trafficking in Persons Report </a:t>
            </a:r>
            <a:r>
              <a:rPr lang="en-US" dirty="0" smtClean="0"/>
              <a:t>sees sex trafficking as one of the most severe forms of human trafficking in persons. Sex trafficking is defined as:</a:t>
            </a:r>
          </a:p>
          <a:p>
            <a:pPr lvl="1"/>
            <a:r>
              <a:rPr lang="en-US" i="1" dirty="0">
                <a:solidFill>
                  <a:schemeClr val="bg1">
                    <a:lumMod val="50000"/>
                  </a:schemeClr>
                </a:solidFill>
              </a:rPr>
              <a:t>“(a) a situation where a commercial sex act is induced by force, fraud, or coercion, or in which he person induced to perform such an act has not attained 18 years of age; or (b) the recruitment, harboring, transportation, provision, or obtaining of a person for labor or services, through the use of force, fraud, or coercion for the purpose of subjection to involuntary servitude, peonage, debt bondage, or slavery</a:t>
            </a:r>
            <a:r>
              <a:rPr lang="en-US" i="1" dirty="0" smtClean="0">
                <a:solidFill>
                  <a:schemeClr val="bg1">
                    <a:lumMod val="50000"/>
                  </a:schemeClr>
                </a:solidFill>
              </a:rPr>
              <a:t>.”</a:t>
            </a:r>
            <a:endParaRPr lang="en-US" i="1" dirty="0">
              <a:solidFill>
                <a:schemeClr val="bg1">
                  <a:lumMod val="50000"/>
                </a:schemeClr>
              </a:solidFill>
            </a:endParaRP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55</a:t>
            </a:fld>
            <a:endParaRPr lang="en-US"/>
          </a:p>
        </p:txBody>
      </p:sp>
    </p:spTree>
    <p:extLst>
      <p:ext uri="{BB962C8B-B14F-4D97-AF65-F5344CB8AC3E}">
        <p14:creationId xmlns:p14="http://schemas.microsoft.com/office/powerpoint/2010/main" val="7358729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normAutofit fontScale="77500" lnSpcReduction="20000"/>
          </a:bodyPr>
          <a:lstStyle/>
          <a:p>
            <a:r>
              <a:rPr lang="en-US" b="1" dirty="0"/>
              <a:t>UNITED STATES </a:t>
            </a:r>
            <a:r>
              <a:rPr lang="en-US" dirty="0"/>
              <a:t>- </a:t>
            </a:r>
            <a:r>
              <a:rPr lang="en-US" dirty="0" err="1"/>
              <a:t>Mauri</a:t>
            </a:r>
            <a:r>
              <a:rPr lang="en-US" dirty="0"/>
              <a:t> was only 16 years old when she was prostituted on the streets of Honolulu, Hawaii. For her, there was no escape; her pimp threatened to kill her family if she did not go out on the street night after night to make him money. If </a:t>
            </a:r>
            <a:r>
              <a:rPr lang="en-US" dirty="0" err="1"/>
              <a:t>Mauri</a:t>
            </a:r>
            <a:r>
              <a:rPr lang="en-US" dirty="0"/>
              <a:t> tried to use some of the money to buy food, she was severely beaten. </a:t>
            </a:r>
            <a:r>
              <a:rPr lang="en-US" dirty="0" err="1"/>
              <a:t>Mauri</a:t>
            </a:r>
            <a:r>
              <a:rPr lang="en-US" dirty="0"/>
              <a:t> finally escaped when she was picked up by law enforcement. She is now in a rehabilitation program and has reunited with her parents, but her road to recovery has been long and difficult. She suffers from terrible flashbacks and severe depression, and has even attempted suicide. </a:t>
            </a:r>
            <a:r>
              <a:rPr lang="en-US" dirty="0" err="1"/>
              <a:t>Mauri</a:t>
            </a:r>
            <a:r>
              <a:rPr lang="en-US" dirty="0"/>
              <a:t> says she was lucky to get out alive: “The longer you stay the less hope you have</a:t>
            </a:r>
            <a:r>
              <a:rPr lang="en-US" dirty="0" smtClean="0"/>
              <a:t>.”</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56</a:t>
            </a:fld>
            <a:endParaRPr lang="en-US"/>
          </a:p>
        </p:txBody>
      </p:sp>
    </p:spTree>
    <p:extLst>
      <p:ext uri="{BB962C8B-B14F-4D97-AF65-F5344CB8AC3E}">
        <p14:creationId xmlns:p14="http://schemas.microsoft.com/office/powerpoint/2010/main" val="38248408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4P Paradig</a:t>
            </a:r>
            <a:r>
              <a:rPr lang="en-US" dirty="0"/>
              <a:t>m</a:t>
            </a:r>
          </a:p>
        </p:txBody>
      </p:sp>
      <p:sp>
        <p:nvSpPr>
          <p:cNvPr id="3" name="Content Placeholder 2"/>
          <p:cNvSpPr>
            <a:spLocks noGrp="1"/>
          </p:cNvSpPr>
          <p:nvPr>
            <p:ph idx="1"/>
          </p:nvPr>
        </p:nvSpPr>
        <p:spPr/>
        <p:txBody>
          <a:bodyPr>
            <a:normAutofit fontScale="77500" lnSpcReduction="20000"/>
          </a:bodyPr>
          <a:lstStyle/>
          <a:p>
            <a:pPr marL="514350" indent="-514350" algn="ctr">
              <a:buAutoNum type="arabicPeriod"/>
            </a:pPr>
            <a:r>
              <a:rPr lang="en-US" dirty="0" smtClean="0"/>
              <a:t>Prevention</a:t>
            </a:r>
          </a:p>
          <a:p>
            <a:pPr marL="514350" indent="-514350" algn="ctr">
              <a:buAutoNum type="arabicPeriod"/>
            </a:pPr>
            <a:r>
              <a:rPr lang="en-US" dirty="0" smtClean="0"/>
              <a:t>Protection</a:t>
            </a:r>
          </a:p>
          <a:p>
            <a:pPr marL="514350" indent="-514350" algn="ctr">
              <a:buAutoNum type="arabicPeriod"/>
            </a:pPr>
            <a:r>
              <a:rPr lang="en-US" dirty="0" smtClean="0"/>
              <a:t>Prosecution</a:t>
            </a:r>
          </a:p>
          <a:p>
            <a:pPr marL="514350" indent="-514350" algn="ctr">
              <a:buAutoNum type="arabicPeriod"/>
            </a:pPr>
            <a:r>
              <a:rPr lang="en-US" dirty="0" smtClean="0"/>
              <a:t>Partnership</a:t>
            </a:r>
          </a:p>
          <a:p>
            <a:pPr marL="0" indent="0" algn="ctr">
              <a:buNone/>
            </a:pPr>
            <a:endParaRPr lang="en-US" dirty="0" smtClean="0"/>
          </a:p>
          <a:p>
            <a:r>
              <a:rPr lang="en-US" b="1" dirty="0" smtClean="0"/>
              <a:t>4P </a:t>
            </a:r>
            <a:r>
              <a:rPr lang="en-US" b="1" dirty="0"/>
              <a:t>Paradigm: </a:t>
            </a:r>
            <a:r>
              <a:rPr lang="en-US" dirty="0"/>
              <a:t>The </a:t>
            </a:r>
            <a:r>
              <a:rPr lang="en-US" dirty="0" smtClean="0"/>
              <a:t>“4P</a:t>
            </a:r>
            <a:r>
              <a:rPr lang="en-US" dirty="0"/>
              <a:t>" paradigm – prevention, protection, and prosecution is the fundamental international framework used across the world to combat contemporary forms of slavery. More recently, a "fourth P" – partnership – has been added as a pathway to progress in the effort against modern slavery. The paradigm is outlined in the United Nation's (UN) trafficking in persons protocol and the United States' Trafficking Victims Protection Act (TVPA).</a:t>
            </a:r>
          </a:p>
          <a:p>
            <a:endParaRPr lang="en-US" dirty="0" smtClean="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57</a:t>
            </a:fld>
            <a:endParaRPr lang="en-US"/>
          </a:p>
        </p:txBody>
      </p:sp>
    </p:spTree>
    <p:extLst>
      <p:ext uri="{BB962C8B-B14F-4D97-AF65-F5344CB8AC3E}">
        <p14:creationId xmlns:p14="http://schemas.microsoft.com/office/powerpoint/2010/main" val="210851215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6:</a:t>
            </a:r>
            <a:br>
              <a:rPr lang="en-US" dirty="0" smtClean="0"/>
            </a:br>
            <a:r>
              <a:rPr lang="en-US" dirty="0" smtClean="0"/>
              <a:t>Prevention</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58</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803" y="1737360"/>
            <a:ext cx="6851545" cy="3921760"/>
          </a:xfrm>
          <a:prstGeom prst="rect">
            <a:avLst/>
          </a:prstGeom>
        </p:spPr>
      </p:pic>
    </p:spTree>
    <p:extLst>
      <p:ext uri="{BB962C8B-B14F-4D97-AF65-F5344CB8AC3E}">
        <p14:creationId xmlns:p14="http://schemas.microsoft.com/office/powerpoint/2010/main" val="426273517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Prevention </a:t>
            </a:r>
            <a:endParaRPr lang="en-US" dirty="0"/>
          </a:p>
        </p:txBody>
      </p:sp>
      <p:sp>
        <p:nvSpPr>
          <p:cNvPr id="3" name="Content Placeholder 2"/>
          <p:cNvSpPr>
            <a:spLocks noGrp="1"/>
          </p:cNvSpPr>
          <p:nvPr>
            <p:ph idx="1"/>
          </p:nvPr>
        </p:nvSpPr>
        <p:spPr/>
        <p:txBody>
          <a:bodyPr>
            <a:normAutofit lnSpcReduction="10000"/>
          </a:bodyPr>
          <a:lstStyle/>
          <a:p>
            <a:r>
              <a:rPr lang="en-US" dirty="0"/>
              <a:t>According to the United States Agency for International </a:t>
            </a:r>
            <a:r>
              <a:rPr lang="en-US" dirty="0" smtClean="0"/>
              <a:t>Development (USAID) </a:t>
            </a:r>
            <a:r>
              <a:rPr lang="en-US" b="1" dirty="0" smtClean="0"/>
              <a:t>prevention</a:t>
            </a:r>
            <a:r>
              <a:rPr lang="en-US" dirty="0" smtClean="0"/>
              <a:t> </a:t>
            </a:r>
            <a:r>
              <a:rPr lang="en-US" dirty="0"/>
              <a:t>is considered to </a:t>
            </a:r>
            <a:r>
              <a:rPr lang="en-US" dirty="0" smtClean="0"/>
              <a:t>be:</a:t>
            </a:r>
          </a:p>
          <a:p>
            <a:pPr lvl="1"/>
            <a:r>
              <a:rPr lang="en-US" i="1" dirty="0" smtClean="0">
                <a:solidFill>
                  <a:schemeClr val="bg1">
                    <a:lumMod val="50000"/>
                  </a:schemeClr>
                </a:solidFill>
              </a:rPr>
              <a:t> </a:t>
            </a:r>
            <a:r>
              <a:rPr lang="en-US" i="1" dirty="0">
                <a:solidFill>
                  <a:schemeClr val="bg1">
                    <a:lumMod val="50000"/>
                  </a:schemeClr>
                </a:solidFill>
              </a:rPr>
              <a:t>“</a:t>
            </a:r>
            <a:r>
              <a:rPr lang="en-US" b="1" i="1" dirty="0">
                <a:solidFill>
                  <a:schemeClr val="bg1">
                    <a:lumMod val="50000"/>
                  </a:schemeClr>
                </a:solidFill>
              </a:rPr>
              <a:t>education</a:t>
            </a:r>
            <a:r>
              <a:rPr lang="en-US" i="1" dirty="0">
                <a:solidFill>
                  <a:schemeClr val="bg1">
                    <a:lumMod val="50000"/>
                  </a:schemeClr>
                </a:solidFill>
              </a:rPr>
              <a:t> </a:t>
            </a:r>
            <a:r>
              <a:rPr lang="en-US" b="1" i="1" dirty="0">
                <a:solidFill>
                  <a:schemeClr val="bg1">
                    <a:lumMod val="50000"/>
                  </a:schemeClr>
                </a:solidFill>
              </a:rPr>
              <a:t>about trafficking for vulnerable populations</a:t>
            </a:r>
            <a:r>
              <a:rPr lang="en-US" i="1" dirty="0">
                <a:solidFill>
                  <a:schemeClr val="bg1">
                    <a:lumMod val="50000"/>
                  </a:schemeClr>
                </a:solidFill>
              </a:rPr>
              <a:t>, for employers whose business practices may facilitate or constitute trafficking, and for first responders in a position to identify and help rescue or support trafficking victims, such as social workers, health care professionals, police, and humanitarian aid staff.” </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59</a:t>
            </a:fld>
            <a:endParaRPr lang="en-US"/>
          </a:p>
        </p:txBody>
      </p:sp>
    </p:spTree>
    <p:extLst>
      <p:ext uri="{BB962C8B-B14F-4D97-AF65-F5344CB8AC3E}">
        <p14:creationId xmlns:p14="http://schemas.microsoft.com/office/powerpoint/2010/main" val="26702032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Multi-stakeholder Approach</a:t>
            </a:r>
            <a:endParaRPr lang="en-US" dirty="0"/>
          </a:p>
        </p:txBody>
      </p:sp>
      <p:sp>
        <p:nvSpPr>
          <p:cNvPr id="3" name="Content Placeholder 2"/>
          <p:cNvSpPr>
            <a:spLocks noGrp="1"/>
          </p:cNvSpPr>
          <p:nvPr>
            <p:ph idx="1"/>
          </p:nvPr>
        </p:nvSpPr>
        <p:spPr/>
        <p:txBody>
          <a:bodyPr>
            <a:normAutofit fontScale="70000" lnSpcReduction="20000"/>
          </a:bodyPr>
          <a:lstStyle/>
          <a:p>
            <a:r>
              <a:rPr lang="en-US" dirty="0"/>
              <a:t>Human trafficking is a complex and multifaceted phenomena that requires multi-stakeholder coordinated responses. It is an multi-billion dollar illegal industry violating human rights through criminal or exploitative activities of vulnerable people, especially women and children, within a country or trans-nationally. There is a growing recognition that trafficking in people is not just a transnational crime and violation of human rights but also a crucial issue in social and economic development. Therefore, human trafficking is a human security issue. Combating human trafficking requires the expertise, resources and efforts of many individuals and entities, including government agencies, nongovernmental organizations, businesses, justice sector, and law enforcement. It requires partnerships among all of these entities to make a positive impact.</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a:t>
            </a:fld>
            <a:endParaRPr lang="en-US"/>
          </a:p>
        </p:txBody>
      </p:sp>
    </p:spTree>
    <p:extLst>
      <p:ext uri="{BB962C8B-B14F-4D97-AF65-F5344CB8AC3E}">
        <p14:creationId xmlns:p14="http://schemas.microsoft.com/office/powerpoint/2010/main" val="25882128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P1: Prevention</a:t>
            </a:r>
            <a:endParaRPr lang="en-US" dirty="0"/>
          </a:p>
        </p:txBody>
      </p:sp>
      <p:sp>
        <p:nvSpPr>
          <p:cNvPr id="3" name="Content Placeholder 2"/>
          <p:cNvSpPr>
            <a:spLocks noGrp="1"/>
          </p:cNvSpPr>
          <p:nvPr>
            <p:ph idx="1"/>
          </p:nvPr>
        </p:nvSpPr>
        <p:spPr>
          <a:xfrm>
            <a:off x="457200" y="1132840"/>
            <a:ext cx="5344160" cy="5223510"/>
          </a:xfrm>
        </p:spPr>
        <p:txBody>
          <a:bodyPr>
            <a:noAutofit/>
          </a:bodyPr>
          <a:lstStyle/>
          <a:p>
            <a:r>
              <a:rPr lang="en-US" sz="1700" dirty="0" smtClean="0"/>
              <a:t>Awareness campaigns</a:t>
            </a:r>
          </a:p>
          <a:p>
            <a:r>
              <a:rPr lang="en-US" sz="1700" dirty="0" smtClean="0"/>
              <a:t>Rectifying laws that omit classes of workers from labor law protection</a:t>
            </a:r>
          </a:p>
          <a:p>
            <a:r>
              <a:rPr lang="en-US" sz="1700" dirty="0" smtClean="0"/>
              <a:t>Providing robust labor enforcement</a:t>
            </a:r>
          </a:p>
          <a:p>
            <a:r>
              <a:rPr lang="en-US" sz="1700" dirty="0"/>
              <a:t>I</a:t>
            </a:r>
            <a:r>
              <a:rPr lang="en-US" sz="1700" dirty="0" smtClean="0"/>
              <a:t>mplementing </a:t>
            </a:r>
            <a:r>
              <a:rPr lang="en-US" sz="1700" dirty="0"/>
              <a:t>measures that address significant vulnerabilities such as birth registrations and </a:t>
            </a:r>
            <a:r>
              <a:rPr lang="en-US" sz="1700" dirty="0" smtClean="0"/>
              <a:t>identification</a:t>
            </a:r>
          </a:p>
          <a:p>
            <a:r>
              <a:rPr lang="en-US" sz="1700" dirty="0"/>
              <a:t>C</a:t>
            </a:r>
            <a:r>
              <a:rPr lang="en-US" sz="1700" dirty="0" smtClean="0"/>
              <a:t>arefully </a:t>
            </a:r>
            <a:r>
              <a:rPr lang="en-US" sz="1700" dirty="0"/>
              <a:t>constructing labor recruitment programs </a:t>
            </a:r>
            <a:r>
              <a:rPr lang="en-US" sz="1700" dirty="0" smtClean="0"/>
              <a:t>that </a:t>
            </a:r>
            <a:r>
              <a:rPr lang="en-US" sz="1700" dirty="0"/>
              <a:t>ensure protection of workers from </a:t>
            </a:r>
            <a:r>
              <a:rPr lang="en-US" sz="1700" dirty="0" smtClean="0"/>
              <a:t>exploitations</a:t>
            </a:r>
          </a:p>
          <a:p>
            <a:r>
              <a:rPr lang="en-US" sz="1700" dirty="0"/>
              <a:t>S</a:t>
            </a:r>
            <a:r>
              <a:rPr lang="en-US" sz="1700" dirty="0" smtClean="0"/>
              <a:t>trengthening </a:t>
            </a:r>
            <a:r>
              <a:rPr lang="en-US" sz="1700" dirty="0"/>
              <a:t>partnerships between law enforcement, government, and non-governmental organizations to collaborate, coordinate, and communicate more </a:t>
            </a:r>
            <a:r>
              <a:rPr lang="en-US" sz="1700" dirty="0" smtClean="0"/>
              <a:t>effectively</a:t>
            </a:r>
          </a:p>
          <a:p>
            <a:r>
              <a:rPr lang="en-US" sz="1700" dirty="0"/>
              <a:t>E</a:t>
            </a:r>
            <a:r>
              <a:rPr lang="en-US" sz="1700" dirty="0" smtClean="0"/>
              <a:t>mphasizing </a:t>
            </a:r>
            <a:r>
              <a:rPr lang="en-US" sz="1700" dirty="0"/>
              <a:t>effective policy implementation with stronger enforcement, better reporting, and government-endorsed business </a:t>
            </a:r>
            <a:r>
              <a:rPr lang="en-US" sz="1700" dirty="0" smtClean="0"/>
              <a:t>standards</a:t>
            </a:r>
          </a:p>
          <a:p>
            <a:r>
              <a:rPr lang="en-US" sz="1700" dirty="0"/>
              <a:t>T</a:t>
            </a:r>
            <a:r>
              <a:rPr lang="en-US" sz="1700" dirty="0" smtClean="0"/>
              <a:t>ackling </a:t>
            </a:r>
            <a:r>
              <a:rPr lang="en-US" sz="1700" dirty="0"/>
              <a:t>this global crime at its root causes by monitoring product supply chains and reducing demand for commercial sex.</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60</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346" y="1275398"/>
            <a:ext cx="2938693" cy="4836248"/>
          </a:xfrm>
          <a:prstGeom prst="rect">
            <a:avLst/>
          </a:prstGeom>
        </p:spPr>
      </p:pic>
    </p:spTree>
    <p:extLst>
      <p:ext uri="{BB962C8B-B14F-4D97-AF65-F5344CB8AC3E}">
        <p14:creationId xmlns:p14="http://schemas.microsoft.com/office/powerpoint/2010/main" val="242391213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7:</a:t>
            </a:r>
            <a:br>
              <a:rPr lang="en-US" dirty="0" smtClean="0"/>
            </a:br>
            <a:r>
              <a:rPr lang="en-US" dirty="0" smtClean="0"/>
              <a:t>Protection</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4703"/>
            <a:ext cx="9144000" cy="4482353"/>
          </a:xfrm>
          <a:prstGeom prst="rect">
            <a:avLst/>
          </a:prstGeom>
        </p:spPr>
      </p:pic>
    </p:spTree>
    <p:extLst>
      <p:ext uri="{BB962C8B-B14F-4D97-AF65-F5344CB8AC3E}">
        <p14:creationId xmlns:p14="http://schemas.microsoft.com/office/powerpoint/2010/main" val="218068322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Protection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According to USAID </a:t>
            </a:r>
            <a:r>
              <a:rPr lang="en-US" b="1" dirty="0" smtClean="0"/>
              <a:t>protection </a:t>
            </a:r>
            <a:r>
              <a:rPr lang="en-US" dirty="0" smtClean="0"/>
              <a:t>programs focus on:</a:t>
            </a:r>
          </a:p>
          <a:p>
            <a:pPr lvl="1"/>
            <a:r>
              <a:rPr lang="en-US" i="1" dirty="0" smtClean="0">
                <a:solidFill>
                  <a:schemeClr val="bg1">
                    <a:lumMod val="50000"/>
                  </a:schemeClr>
                </a:solidFill>
              </a:rPr>
              <a:t>“the </a:t>
            </a:r>
            <a:r>
              <a:rPr lang="en-US" b="1" i="1" dirty="0">
                <a:solidFill>
                  <a:schemeClr val="bg1">
                    <a:lumMod val="50000"/>
                  </a:schemeClr>
                </a:solidFill>
              </a:rPr>
              <a:t>identification of trafficked persons </a:t>
            </a:r>
            <a:r>
              <a:rPr lang="en-US" i="1" dirty="0">
                <a:solidFill>
                  <a:schemeClr val="bg1">
                    <a:lumMod val="50000"/>
                  </a:schemeClr>
                </a:solidFill>
              </a:rPr>
              <a:t>and the development of national and regional referral mechanisms that ensure survivors are provided shelter, food, counseling, legal assistance, as well as </a:t>
            </a:r>
            <a:r>
              <a:rPr lang="en-US" b="1" i="1" dirty="0">
                <a:solidFill>
                  <a:schemeClr val="bg1">
                    <a:lumMod val="50000"/>
                  </a:schemeClr>
                </a:solidFill>
              </a:rPr>
              <a:t>repatriation or reintegration services</a:t>
            </a:r>
            <a:r>
              <a:rPr lang="en-US" i="1" dirty="0" smtClean="0">
                <a:solidFill>
                  <a:schemeClr val="bg1">
                    <a:lumMod val="50000"/>
                  </a:schemeClr>
                </a:solidFill>
              </a:rPr>
              <a:t>.”</a:t>
            </a:r>
            <a:endParaRPr lang="en-US" i="1" dirty="0">
              <a:solidFill>
                <a:schemeClr val="bg1">
                  <a:lumMod val="50000"/>
                </a:schemeClr>
              </a:solidFill>
            </a:endParaRPr>
          </a:p>
          <a:p>
            <a:pPr>
              <a:buFont typeface="Arial" panose="020B0604020202020204" pitchFamily="34" charset="0"/>
              <a:buChar char="•"/>
            </a:pPr>
            <a:r>
              <a:rPr lang="en-US" dirty="0"/>
              <a:t>Key victim protection efforts include the "</a:t>
            </a:r>
            <a:r>
              <a:rPr lang="en-US" u="sng" dirty="0"/>
              <a:t>three </a:t>
            </a:r>
            <a:r>
              <a:rPr lang="en-US" u="sng" dirty="0" smtClean="0"/>
              <a:t>R’s</a:t>
            </a:r>
            <a:r>
              <a:rPr lang="en-US" dirty="0"/>
              <a:t>" </a:t>
            </a:r>
            <a:r>
              <a:rPr lang="en-US" dirty="0" smtClean="0"/>
              <a:t>–</a:t>
            </a:r>
          </a:p>
          <a:p>
            <a:pPr marL="971550" lvl="1" indent="-514350">
              <a:buAutoNum type="arabicPeriod"/>
            </a:pPr>
            <a:r>
              <a:rPr lang="en-US" dirty="0" smtClean="0"/>
              <a:t>Rescue</a:t>
            </a:r>
          </a:p>
          <a:p>
            <a:pPr marL="971550" lvl="1" indent="-514350">
              <a:buAutoNum type="arabicPeriod"/>
            </a:pPr>
            <a:r>
              <a:rPr lang="en-US" dirty="0" smtClean="0"/>
              <a:t>Rehabilitation</a:t>
            </a:r>
          </a:p>
          <a:p>
            <a:pPr marL="971550" lvl="1" indent="-514350">
              <a:buAutoNum type="arabicPeriod"/>
            </a:pPr>
            <a:r>
              <a:rPr lang="en-US" dirty="0" smtClean="0"/>
              <a:t>Reintegration</a:t>
            </a:r>
            <a:endParaRPr lang="en-US" i="1" dirty="0" smtClean="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62</a:t>
            </a:fld>
            <a:endParaRPr lang="en-US"/>
          </a:p>
        </p:txBody>
      </p:sp>
    </p:spTree>
    <p:extLst>
      <p:ext uri="{BB962C8B-B14F-4D97-AF65-F5344CB8AC3E}">
        <p14:creationId xmlns:p14="http://schemas.microsoft.com/office/powerpoint/2010/main" val="24215039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P2: Protection</a:t>
            </a:r>
            <a:endParaRPr lang="en-US" dirty="0"/>
          </a:p>
        </p:txBody>
      </p:sp>
      <p:sp>
        <p:nvSpPr>
          <p:cNvPr id="3" name="Content Placeholder 2"/>
          <p:cNvSpPr>
            <a:spLocks noGrp="1"/>
          </p:cNvSpPr>
          <p:nvPr>
            <p:ph idx="1"/>
          </p:nvPr>
        </p:nvSpPr>
        <p:spPr>
          <a:xfrm>
            <a:off x="457200" y="1270000"/>
            <a:ext cx="6000800" cy="2768339"/>
          </a:xfrm>
        </p:spPr>
        <p:txBody>
          <a:bodyPr>
            <a:normAutofit fontScale="77500" lnSpcReduction="20000"/>
          </a:bodyPr>
          <a:lstStyle/>
          <a:p>
            <a:r>
              <a:rPr lang="en-US" dirty="0" smtClean="0"/>
              <a:t>Protection programs provide services to victims of human trafficking, including:</a:t>
            </a:r>
          </a:p>
          <a:p>
            <a:pPr lvl="1"/>
            <a:r>
              <a:rPr lang="en-US" dirty="0" smtClean="0"/>
              <a:t>Shelters</a:t>
            </a:r>
          </a:p>
          <a:p>
            <a:pPr lvl="1"/>
            <a:r>
              <a:rPr lang="en-US" dirty="0" smtClean="0"/>
              <a:t>Security</a:t>
            </a:r>
          </a:p>
          <a:p>
            <a:pPr lvl="1"/>
            <a:r>
              <a:rPr lang="en-US" dirty="0" smtClean="0"/>
              <a:t>Access to other health services</a:t>
            </a:r>
          </a:p>
          <a:p>
            <a:pPr lvl="1"/>
            <a:r>
              <a:rPr lang="en-US" dirty="0" smtClean="0"/>
              <a:t>Immigration relief</a:t>
            </a:r>
          </a:p>
          <a:p>
            <a:pPr lvl="1"/>
            <a:r>
              <a:rPr lang="en-US" dirty="0" smtClean="0"/>
              <a:t>Health counseling</a:t>
            </a:r>
          </a:p>
          <a:p>
            <a:pPr lvl="1"/>
            <a:r>
              <a:rPr lang="en-US" dirty="0" smtClean="0"/>
              <a:t>Legal and reintegration assistance</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818640"/>
            <a:ext cx="1920240" cy="192024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 y="3907528"/>
            <a:ext cx="7894320" cy="2756747"/>
          </a:xfrm>
          <a:prstGeom prst="rect">
            <a:avLst/>
          </a:prstGeom>
        </p:spPr>
      </p:pic>
    </p:spTree>
    <p:extLst>
      <p:ext uri="{BB962C8B-B14F-4D97-AF65-F5344CB8AC3E}">
        <p14:creationId xmlns:p14="http://schemas.microsoft.com/office/powerpoint/2010/main" val="38297143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 Process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identification process is the most important part of protection programs. </a:t>
            </a:r>
          </a:p>
          <a:p>
            <a:r>
              <a:rPr lang="en-US" dirty="0" smtClean="0"/>
              <a:t>Potential characteristics of victims include:</a:t>
            </a:r>
          </a:p>
          <a:p>
            <a:pPr lvl="1"/>
            <a:r>
              <a:rPr lang="en-US" dirty="0" smtClean="0"/>
              <a:t>Was recruited to work one job and is now in another</a:t>
            </a:r>
          </a:p>
          <a:p>
            <a:pPr lvl="1"/>
            <a:r>
              <a:rPr lang="en-US" dirty="0" smtClean="0"/>
              <a:t>A minor selling sex for money</a:t>
            </a:r>
          </a:p>
          <a:p>
            <a:pPr lvl="1"/>
            <a:r>
              <a:rPr lang="en-US" dirty="0" smtClean="0"/>
              <a:t>Has been threatened with harm</a:t>
            </a:r>
          </a:p>
          <a:p>
            <a:pPr lvl="1"/>
            <a:r>
              <a:rPr lang="en-US" dirty="0" smtClean="0"/>
              <a:t>Does not have access to identification papers</a:t>
            </a:r>
          </a:p>
          <a:p>
            <a:pPr lvl="1"/>
            <a:r>
              <a:rPr lang="en-US" dirty="0" smtClean="0"/>
              <a:t>Freedom of movement is limited</a:t>
            </a:r>
          </a:p>
          <a:p>
            <a:pPr lvl="1"/>
            <a:r>
              <a:rPr lang="en-US" dirty="0" smtClean="0"/>
              <a:t>Shows signs of physical or sexual abuse</a:t>
            </a:r>
          </a:p>
          <a:p>
            <a:pPr lvl="1"/>
            <a:r>
              <a:rPr lang="en-US" dirty="0" smtClean="0"/>
              <a:t>Appears to have been drugged or deprived of food</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64</a:t>
            </a:fld>
            <a:endParaRPr lang="en-US"/>
          </a:p>
        </p:txBody>
      </p:sp>
    </p:spTree>
    <p:extLst>
      <p:ext uri="{BB962C8B-B14F-4D97-AF65-F5344CB8AC3E}">
        <p14:creationId xmlns:p14="http://schemas.microsoft.com/office/powerpoint/2010/main" val="93295366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Victim Identification Strategies</a:t>
            </a:r>
            <a:endParaRPr lang="en-US" dirty="0"/>
          </a:p>
        </p:txBody>
      </p:sp>
      <p:sp>
        <p:nvSpPr>
          <p:cNvPr id="3" name="Content Placeholder 2"/>
          <p:cNvSpPr>
            <a:spLocks noGrp="1"/>
          </p:cNvSpPr>
          <p:nvPr>
            <p:ph idx="1"/>
          </p:nvPr>
        </p:nvSpPr>
        <p:spPr/>
        <p:txBody>
          <a:bodyPr>
            <a:normAutofit/>
          </a:bodyPr>
          <a:lstStyle/>
          <a:p>
            <a:pPr lvl="0"/>
            <a:r>
              <a:rPr lang="en-US" dirty="0" smtClean="0"/>
              <a:t>Governments could:</a:t>
            </a:r>
          </a:p>
          <a:p>
            <a:pPr lvl="1"/>
            <a:r>
              <a:rPr lang="en-US" dirty="0" smtClean="0"/>
              <a:t>Empower </a:t>
            </a:r>
            <a:r>
              <a:rPr lang="en-US" dirty="0"/>
              <a:t>front line responders, beyond just the police, to identify victims</a:t>
            </a:r>
          </a:p>
          <a:p>
            <a:pPr lvl="1"/>
            <a:r>
              <a:rPr lang="en-US" dirty="0" smtClean="0"/>
              <a:t>Recognize </a:t>
            </a:r>
            <a:r>
              <a:rPr lang="en-US" dirty="0"/>
              <a:t>that offenders can be victims </a:t>
            </a:r>
            <a:endParaRPr lang="en-US" dirty="0" smtClean="0"/>
          </a:p>
          <a:p>
            <a:pPr lvl="1"/>
            <a:r>
              <a:rPr lang="en-US" dirty="0" smtClean="0"/>
              <a:t>Establish </a:t>
            </a:r>
            <a:r>
              <a:rPr lang="en-US" dirty="0"/>
              <a:t>regulations, agreements, or standard operating procedures with NGOs to identify victims</a:t>
            </a:r>
          </a:p>
          <a:p>
            <a:pPr lvl="1"/>
            <a:r>
              <a:rPr lang="en-US" dirty="0" smtClean="0"/>
              <a:t>Employ </a:t>
            </a:r>
            <a:r>
              <a:rPr lang="en-US" dirty="0"/>
              <a:t>a taskforce model or multidisciplinary approach</a:t>
            </a:r>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65</a:t>
            </a:fld>
            <a:endParaRPr lang="en-US"/>
          </a:p>
        </p:txBody>
      </p:sp>
    </p:spTree>
    <p:extLst>
      <p:ext uri="{BB962C8B-B14F-4D97-AF65-F5344CB8AC3E}">
        <p14:creationId xmlns:p14="http://schemas.microsoft.com/office/powerpoint/2010/main" val="335301801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8:</a:t>
            </a:r>
            <a:br>
              <a:rPr lang="en-US" dirty="0" smtClean="0"/>
            </a:br>
            <a:r>
              <a:rPr lang="en-US" dirty="0" smtClean="0"/>
              <a:t>Prosecution</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47" y="1625601"/>
            <a:ext cx="6554468" cy="4365942"/>
          </a:xfrm>
          <a:prstGeom prst="rect">
            <a:avLst/>
          </a:prstGeom>
        </p:spPr>
      </p:pic>
    </p:spTree>
    <p:extLst>
      <p:ext uri="{BB962C8B-B14F-4D97-AF65-F5344CB8AC3E}">
        <p14:creationId xmlns:p14="http://schemas.microsoft.com/office/powerpoint/2010/main" val="42701477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Prosecution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a:t>The TIP Report assesses individual countries’ efforts to prosecute trafficking offenders, as per the Trafficking Victims Protection Act (TVPA)'s minimum standards and the 2000 UN Convention on Transnational Organized </a:t>
            </a:r>
            <a:r>
              <a:rPr lang="en-US" dirty="0" smtClean="0"/>
              <a:t>Crime.</a:t>
            </a:r>
          </a:p>
          <a:p>
            <a:r>
              <a:rPr lang="en-US" dirty="0" smtClean="0"/>
              <a:t>Criminal </a:t>
            </a:r>
            <a:r>
              <a:rPr lang="en-US" dirty="0"/>
              <a:t>penalties to meet this standard should </a:t>
            </a:r>
            <a:r>
              <a:rPr lang="en-US" dirty="0" smtClean="0"/>
              <a:t>include,</a:t>
            </a:r>
          </a:p>
          <a:p>
            <a:pPr lvl="1"/>
            <a:r>
              <a:rPr lang="en-US" dirty="0" smtClean="0"/>
              <a:t>a </a:t>
            </a:r>
            <a:r>
              <a:rPr lang="en-US" dirty="0"/>
              <a:t>maximum of at least 4 years' deprivation of </a:t>
            </a:r>
            <a:r>
              <a:rPr lang="en-US" dirty="0" smtClean="0"/>
              <a:t>liberty</a:t>
            </a:r>
          </a:p>
          <a:p>
            <a:pPr lvl="1"/>
            <a:r>
              <a:rPr lang="en-US" dirty="0" smtClean="0"/>
              <a:t>a </a:t>
            </a:r>
            <a:r>
              <a:rPr lang="en-US" dirty="0"/>
              <a:t>more severe penalty. </a:t>
            </a:r>
            <a:endParaRPr lang="en-US" dirty="0" smtClean="0"/>
          </a:p>
          <a:p>
            <a:r>
              <a:rPr lang="en-US" dirty="0" smtClean="0"/>
              <a:t>Imposed </a:t>
            </a:r>
            <a:r>
              <a:rPr lang="en-US" dirty="0"/>
              <a:t>sentences should </a:t>
            </a:r>
            <a:r>
              <a:rPr lang="en-US" dirty="0" smtClean="0"/>
              <a:t>involve, </a:t>
            </a:r>
          </a:p>
          <a:p>
            <a:pPr lvl="1"/>
            <a:r>
              <a:rPr lang="en-US" dirty="0" smtClean="0"/>
              <a:t>significant </a:t>
            </a:r>
            <a:r>
              <a:rPr lang="en-US" dirty="0"/>
              <a:t>jail </a:t>
            </a:r>
            <a:r>
              <a:rPr lang="en-US" dirty="0" smtClean="0"/>
              <a:t>time (with </a:t>
            </a:r>
            <a:r>
              <a:rPr lang="en-US" dirty="0"/>
              <a:t>a majority of cases resulting in sentences on the order of 1 year of imprisonment or </a:t>
            </a:r>
            <a:r>
              <a:rPr lang="en-US" dirty="0" smtClean="0"/>
              <a:t>more)</a:t>
            </a:r>
          </a:p>
          <a:p>
            <a:r>
              <a:rPr lang="en-US" dirty="0" smtClean="0"/>
              <a:t>Sentences </a:t>
            </a:r>
            <a:r>
              <a:rPr lang="en-US" dirty="0"/>
              <a:t>should take into </a:t>
            </a:r>
            <a:r>
              <a:rPr lang="en-US" dirty="0" smtClean="0"/>
              <a:t>account,</a:t>
            </a:r>
          </a:p>
          <a:p>
            <a:pPr lvl="1"/>
            <a:r>
              <a:rPr lang="en-US" dirty="0" smtClean="0"/>
              <a:t>the </a:t>
            </a:r>
            <a:r>
              <a:rPr lang="en-US" dirty="0"/>
              <a:t>severity of an individual's involvement in </a:t>
            </a:r>
            <a:r>
              <a:rPr lang="en-US" dirty="0" smtClean="0"/>
              <a:t>trafficking</a:t>
            </a:r>
          </a:p>
          <a:p>
            <a:pPr lvl="1"/>
            <a:r>
              <a:rPr lang="en-US" dirty="0" smtClean="0"/>
              <a:t>imposed </a:t>
            </a:r>
            <a:r>
              <a:rPr lang="en-US" dirty="0"/>
              <a:t>sentences for other grave </a:t>
            </a:r>
            <a:r>
              <a:rPr lang="en-US" dirty="0" smtClean="0"/>
              <a:t>crimes </a:t>
            </a:r>
          </a:p>
          <a:p>
            <a:pPr lvl="1"/>
            <a:r>
              <a:rPr lang="en-US" dirty="0" smtClean="0"/>
              <a:t>the </a:t>
            </a:r>
            <a:r>
              <a:rPr lang="en-US" dirty="0"/>
              <a:t>judiciary's right to hand down punishments consistent with that country’s laws.</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67</a:t>
            </a:fld>
            <a:endParaRPr lang="en-US"/>
          </a:p>
        </p:txBody>
      </p:sp>
    </p:spTree>
    <p:extLst>
      <p:ext uri="{BB962C8B-B14F-4D97-AF65-F5344CB8AC3E}">
        <p14:creationId xmlns:p14="http://schemas.microsoft.com/office/powerpoint/2010/main" val="314702169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Systems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General principles that must apply to all trafficking cases:</a:t>
            </a:r>
          </a:p>
          <a:p>
            <a:pPr marL="514350" indent="-514350">
              <a:buAutoNum type="arabicPeriod"/>
            </a:pPr>
            <a:r>
              <a:rPr lang="en-US" dirty="0" smtClean="0"/>
              <a:t>Victims of trafficking should be identified as victims of crime</a:t>
            </a:r>
          </a:p>
          <a:p>
            <a:pPr marL="514350" indent="-514350">
              <a:buAutoNum type="arabicPeriod"/>
            </a:pPr>
            <a:r>
              <a:rPr lang="en-US" dirty="0" smtClean="0"/>
              <a:t>Victims should never be treated as criminals</a:t>
            </a:r>
          </a:p>
          <a:p>
            <a:pPr marL="514350" indent="-514350">
              <a:buAutoNum type="arabicPeriod"/>
            </a:pPr>
            <a:r>
              <a:rPr lang="en-US" dirty="0" smtClean="0"/>
              <a:t>Victims should never be treated only as a source of evidence</a:t>
            </a:r>
          </a:p>
          <a:p>
            <a:r>
              <a:rPr lang="en-US" b="1" dirty="0" smtClean="0"/>
              <a:t>Primary support measures for victims must include:</a:t>
            </a:r>
          </a:p>
          <a:p>
            <a:pPr marL="514350" indent="-514350">
              <a:buAutoNum type="arabicPeriod"/>
            </a:pPr>
            <a:r>
              <a:rPr lang="en-US" dirty="0" smtClean="0"/>
              <a:t>Information and Communication</a:t>
            </a:r>
          </a:p>
          <a:p>
            <a:pPr marL="514350" indent="-514350">
              <a:buAutoNum type="arabicPeriod"/>
            </a:pPr>
            <a:r>
              <a:rPr lang="en-US" dirty="0" smtClean="0"/>
              <a:t>Emotional Support</a:t>
            </a:r>
          </a:p>
          <a:p>
            <a:pPr marL="514350" indent="-514350">
              <a:buAutoNum type="arabicPeriod"/>
            </a:pPr>
            <a:r>
              <a:rPr lang="en-US" dirty="0" smtClean="0"/>
              <a:t>Direct assistance</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68</a:t>
            </a:fld>
            <a:endParaRPr lang="en-US"/>
          </a:p>
        </p:txBody>
      </p:sp>
    </p:spTree>
    <p:extLst>
      <p:ext uri="{BB962C8B-B14F-4D97-AF65-F5344CB8AC3E}">
        <p14:creationId xmlns:p14="http://schemas.microsoft.com/office/powerpoint/2010/main" val="315704629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a:t>
            </a:r>
            <a:endParaRPr lang="en-US" dirty="0"/>
          </a:p>
        </p:txBody>
      </p:sp>
      <p:sp>
        <p:nvSpPr>
          <p:cNvPr id="3" name="Content Placeholder 2"/>
          <p:cNvSpPr>
            <a:spLocks noGrp="1"/>
          </p:cNvSpPr>
          <p:nvPr>
            <p:ph idx="1"/>
          </p:nvPr>
        </p:nvSpPr>
        <p:spPr/>
        <p:txBody>
          <a:bodyPr/>
          <a:lstStyle/>
          <a:p>
            <a:r>
              <a:rPr lang="en-US" dirty="0" smtClean="0"/>
              <a:t>What must we do?</a:t>
            </a:r>
          </a:p>
          <a:p>
            <a:pPr lvl="1"/>
            <a:r>
              <a:rPr lang="en-US" dirty="0" smtClean="0"/>
              <a:t>Implement international policies and practices that encourage civil participation and cooperation with trafficking victims in the prosecution of the traffickers</a:t>
            </a:r>
          </a:p>
          <a:p>
            <a:pPr lvl="1"/>
            <a:r>
              <a:rPr lang="en-US" dirty="0" smtClean="0"/>
              <a:t>Technical training for all social actors</a:t>
            </a:r>
          </a:p>
          <a:p>
            <a:pPr lvl="1"/>
            <a:r>
              <a:rPr lang="en-US" dirty="0"/>
              <a:t>Technical cooperation among countries and international law enforcement </a:t>
            </a:r>
            <a:r>
              <a:rPr lang="en-US" dirty="0" smtClean="0"/>
              <a:t>agencies</a:t>
            </a:r>
          </a:p>
          <a:p>
            <a:pPr lvl="1"/>
            <a:r>
              <a:rPr lang="en-US" dirty="0" err="1" smtClean="0"/>
              <a:t>Extendwitness</a:t>
            </a:r>
            <a:r>
              <a:rPr lang="en-US" dirty="0" smtClean="0"/>
              <a:t> </a:t>
            </a:r>
            <a:r>
              <a:rPr lang="en-US" dirty="0"/>
              <a:t>protection services</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69</a:t>
            </a:fld>
            <a:endParaRPr lang="en-US"/>
          </a:p>
        </p:txBody>
      </p:sp>
    </p:spTree>
    <p:extLst>
      <p:ext uri="{BB962C8B-B14F-4D97-AF65-F5344CB8AC3E}">
        <p14:creationId xmlns:p14="http://schemas.microsoft.com/office/powerpoint/2010/main" val="33193728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4P Paradigm</a:t>
            </a:r>
            <a:endParaRPr lang="en-US" dirty="0"/>
          </a:p>
        </p:txBody>
      </p:sp>
      <p:sp>
        <p:nvSpPr>
          <p:cNvPr id="9" name="Content Placeholder 8"/>
          <p:cNvSpPr>
            <a:spLocks noGrp="1"/>
          </p:cNvSpPr>
          <p:nvPr>
            <p:ph idx="1"/>
          </p:nvPr>
        </p:nvSpPr>
        <p:spPr>
          <a:xfrm>
            <a:off x="457200" y="1585086"/>
            <a:ext cx="8229600" cy="4525963"/>
          </a:xfrm>
        </p:spPr>
        <p:txBody>
          <a:bodyPr>
            <a:normAutofit fontScale="85000" lnSpcReduction="20000"/>
          </a:bodyPr>
          <a:lstStyle/>
          <a:p>
            <a:r>
              <a:rPr lang="en-US" dirty="0"/>
              <a:t>The "4P" Paradigm – Prevention, Protection, Prosecution, and Partnership serves as a fundamental international framework to combat contemporary forms of slavery worldwide. The U.S. Department of State's Office to Monitor and Combat Trafficking in Persons employs diplomatic, economic, political, legal, and cultural tools to advance this paradigm worldwide. Secretary of State Hillary Rodham Clinton in 2009 introduced the "fourth P" – Partnership – in accordance to the United Nation's (UN) trafficking in persons protocol and the United States' Trafficking Victims Protection Act (</a:t>
            </a:r>
            <a:r>
              <a:rPr lang="en-US" dirty="0" err="1"/>
              <a:t>TVPA</a:t>
            </a:r>
            <a:r>
              <a:rPr lang="en-US" dirty="0"/>
              <a:t>).</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7</a:t>
            </a:fld>
            <a:endParaRPr lang="en-US"/>
          </a:p>
        </p:txBody>
      </p:sp>
    </p:spTree>
    <p:extLst>
      <p:ext uri="{BB962C8B-B14F-4D97-AF65-F5344CB8AC3E}">
        <p14:creationId xmlns:p14="http://schemas.microsoft.com/office/powerpoint/2010/main" val="1155782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9:</a:t>
            </a:r>
            <a:br>
              <a:rPr lang="en-US" dirty="0" smtClean="0"/>
            </a:br>
            <a:r>
              <a:rPr lang="en-US" dirty="0" smtClean="0"/>
              <a:t>Partnerships</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70</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4917057"/>
          </a:xfrm>
          <a:prstGeom prst="rect">
            <a:avLst/>
          </a:prstGeom>
        </p:spPr>
      </p:pic>
    </p:spTree>
    <p:extLst>
      <p:ext uri="{BB962C8B-B14F-4D97-AF65-F5344CB8AC3E}">
        <p14:creationId xmlns:p14="http://schemas.microsoft.com/office/powerpoint/2010/main" val="202093044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Partnerships</a:t>
            </a:r>
            <a:endParaRPr lang="en-US" dirty="0"/>
          </a:p>
        </p:txBody>
      </p:sp>
      <p:sp>
        <p:nvSpPr>
          <p:cNvPr id="3" name="Content Placeholder 2"/>
          <p:cNvSpPr>
            <a:spLocks noGrp="1"/>
          </p:cNvSpPr>
          <p:nvPr>
            <p:ph idx="1"/>
          </p:nvPr>
        </p:nvSpPr>
        <p:spPr>
          <a:xfrm>
            <a:off x="528320" y="1600201"/>
            <a:ext cx="8229600" cy="3327399"/>
          </a:xfrm>
        </p:spPr>
        <p:txBody>
          <a:bodyPr>
            <a:normAutofit fontScale="85000" lnSpcReduction="10000"/>
          </a:bodyPr>
          <a:lstStyle/>
          <a:p>
            <a:r>
              <a:rPr lang="en-US" dirty="0"/>
              <a:t>Combating human trafficking requires the expertise, resources and efforts of many individuals and entities. It is a complex, multi-faceted issue requiring a comprehensive response of government and nongovernment entities in such areas as human rights, labor and employment, health and services, and law enforcement. It requires partnerships among all of these entities to have a positive impact.</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71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4608522"/>
            <a:ext cx="1745488" cy="174782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850" y="4608522"/>
            <a:ext cx="1786669" cy="174782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627" y="4594846"/>
            <a:ext cx="1724025" cy="17240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5680" y="4612243"/>
            <a:ext cx="1747520" cy="1744107"/>
          </a:xfrm>
          <a:prstGeom prst="rect">
            <a:avLst/>
          </a:prstGeom>
        </p:spPr>
      </p:pic>
    </p:spTree>
    <p:extLst>
      <p:ext uri="{BB962C8B-B14F-4D97-AF65-F5344CB8AC3E}">
        <p14:creationId xmlns:p14="http://schemas.microsoft.com/office/powerpoint/2010/main" val="147385967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Partnerships</a:t>
            </a:r>
            <a:endParaRPr lang="en-US" dirty="0"/>
          </a:p>
        </p:txBody>
      </p:sp>
      <p:sp>
        <p:nvSpPr>
          <p:cNvPr id="3" name="Content Placeholder 2"/>
          <p:cNvSpPr>
            <a:spLocks noGrp="1"/>
          </p:cNvSpPr>
          <p:nvPr>
            <p:ph idx="1"/>
          </p:nvPr>
        </p:nvSpPr>
        <p:spPr/>
        <p:txBody>
          <a:bodyPr>
            <a:normAutofit fontScale="70000" lnSpcReduction="20000"/>
          </a:bodyPr>
          <a:lstStyle/>
          <a:p>
            <a:r>
              <a:rPr lang="en-US" dirty="0"/>
              <a:t>Task forces among law enforcement agencies that cooperate to share intelligence, work across jurisdictions, and coordinate across </a:t>
            </a:r>
            <a:r>
              <a:rPr lang="en-US" dirty="0" smtClean="0"/>
              <a:t>borders</a:t>
            </a:r>
          </a:p>
          <a:p>
            <a:r>
              <a:rPr lang="en-US" dirty="0" smtClean="0"/>
              <a:t>Alliances </a:t>
            </a:r>
            <a:r>
              <a:rPr lang="en-US" dirty="0"/>
              <a:t>between governments and business associations that seek to craft protocols and establish compliance mechanisms for slavery-free supply </a:t>
            </a:r>
            <a:r>
              <a:rPr lang="en-US" dirty="0" smtClean="0"/>
              <a:t>chains</a:t>
            </a:r>
          </a:p>
          <a:p>
            <a:r>
              <a:rPr lang="en-US" dirty="0" smtClean="0"/>
              <a:t>Regional </a:t>
            </a:r>
            <a:r>
              <a:rPr lang="en-US" dirty="0"/>
              <a:t>partnerships among nations, such as the anti-human trafficking efforts of the Organization of American States (OAS) or the European Union (EU</a:t>
            </a:r>
            <a:r>
              <a:rPr lang="en-US" dirty="0" smtClean="0"/>
              <a:t>).</a:t>
            </a:r>
          </a:p>
          <a:p>
            <a:r>
              <a:rPr lang="en-US" dirty="0"/>
              <a:t>C</a:t>
            </a:r>
            <a:r>
              <a:rPr lang="en-US" dirty="0" smtClean="0"/>
              <a:t>oalitions </a:t>
            </a:r>
            <a:r>
              <a:rPr lang="en-US" dirty="0"/>
              <a:t>of nongovernmental organizations (NGOs) coming together for purposes of advocacy, service provision, information sharing, and networks of survivors, whose experiences inform the broader trafficking movement.</a:t>
            </a:r>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72</a:t>
            </a:fld>
            <a:endParaRPr lang="en-US"/>
          </a:p>
        </p:txBody>
      </p:sp>
    </p:spTree>
    <p:extLst>
      <p:ext uri="{BB962C8B-B14F-4D97-AF65-F5344CB8AC3E}">
        <p14:creationId xmlns:p14="http://schemas.microsoft.com/office/powerpoint/2010/main" val="171470309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10: </a:t>
            </a:r>
            <a:br>
              <a:rPr lang="en-US" dirty="0" smtClean="0"/>
            </a:br>
            <a:r>
              <a:rPr lang="en-US" dirty="0" smtClean="0"/>
              <a:t>Reintegration</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73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754" y="1671636"/>
            <a:ext cx="7369966" cy="4458225"/>
          </a:xfrm>
          <a:prstGeom prst="rect">
            <a:avLst/>
          </a:prstGeom>
        </p:spPr>
      </p:pic>
    </p:spTree>
    <p:extLst>
      <p:ext uri="{BB962C8B-B14F-4D97-AF65-F5344CB8AC3E}">
        <p14:creationId xmlns:p14="http://schemas.microsoft.com/office/powerpoint/2010/main" val="174461054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Reintegration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Reintegration into society is one of the most difficult challenges of the anti-human trafficking process. </a:t>
            </a:r>
          </a:p>
          <a:p>
            <a:r>
              <a:rPr lang="en-US" dirty="0" smtClean="0"/>
              <a:t>One factor </a:t>
            </a:r>
            <a:r>
              <a:rPr lang="en-US" dirty="0"/>
              <a:t>that </a:t>
            </a:r>
            <a:r>
              <a:rPr lang="en-US" dirty="0" smtClean="0"/>
              <a:t>comes </a:t>
            </a:r>
            <a:r>
              <a:rPr lang="en-US" dirty="0"/>
              <a:t>into play when helping someone to reintegrate into </a:t>
            </a:r>
            <a:r>
              <a:rPr lang="en-US" dirty="0" smtClean="0"/>
              <a:t>society include the fear of the unknown.</a:t>
            </a:r>
          </a:p>
          <a:p>
            <a:r>
              <a:rPr lang="en-US" dirty="0" smtClean="0"/>
              <a:t>Victims </a:t>
            </a:r>
            <a:r>
              <a:rPr lang="en-US" dirty="0"/>
              <a:t>of human trafficking face major problems </a:t>
            </a:r>
            <a:r>
              <a:rPr lang="en-US" dirty="0" smtClean="0"/>
              <a:t>through reintegration including social </a:t>
            </a:r>
            <a:r>
              <a:rPr lang="en-US" dirty="0"/>
              <a:t>stigma and personal emotional scars </a:t>
            </a:r>
            <a:r>
              <a:rPr lang="en-US" dirty="0" smtClean="0"/>
              <a:t>that must </a:t>
            </a:r>
            <a:r>
              <a:rPr lang="en-US" dirty="0"/>
              <a:t>be </a:t>
            </a:r>
            <a:r>
              <a:rPr lang="en-US" dirty="0" smtClean="0"/>
              <a:t>overcome.</a:t>
            </a:r>
          </a:p>
          <a:p>
            <a:r>
              <a:rPr lang="en-US" dirty="0" smtClean="0"/>
              <a:t>Victimized </a:t>
            </a:r>
            <a:r>
              <a:rPr lang="en-US" dirty="0"/>
              <a:t>women may have been treated by law authorities as criminals, either for prostitution or illegal migration, and, therefore face additional problems of employment or other forms of reintegration. </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74</a:t>
            </a:fld>
            <a:endParaRPr lang="en-US"/>
          </a:p>
        </p:txBody>
      </p:sp>
    </p:spTree>
    <p:extLst>
      <p:ext uri="{BB962C8B-B14F-4D97-AF65-F5344CB8AC3E}">
        <p14:creationId xmlns:p14="http://schemas.microsoft.com/office/powerpoint/2010/main" val="339814541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Reintegration Strategies</a:t>
            </a:r>
            <a:endParaRPr lang="en-US" dirty="0"/>
          </a:p>
        </p:txBody>
      </p:sp>
      <p:sp>
        <p:nvSpPr>
          <p:cNvPr id="3" name="Content Placeholder 2"/>
          <p:cNvSpPr>
            <a:spLocks noGrp="1"/>
          </p:cNvSpPr>
          <p:nvPr>
            <p:ph idx="1"/>
          </p:nvPr>
        </p:nvSpPr>
        <p:spPr>
          <a:xfrm>
            <a:off x="457200" y="1600200"/>
            <a:ext cx="4958080" cy="4525963"/>
          </a:xfrm>
        </p:spPr>
        <p:txBody>
          <a:bodyPr>
            <a:normAutofit fontScale="92500" lnSpcReduction="20000"/>
          </a:bodyPr>
          <a:lstStyle/>
          <a:p>
            <a:pPr lvl="1"/>
            <a:r>
              <a:rPr lang="en-US" dirty="0"/>
              <a:t>Immediate assistance (housing, food, medical, safety and security, language interpretation and legal services);</a:t>
            </a:r>
          </a:p>
          <a:p>
            <a:pPr lvl="1"/>
            <a:r>
              <a:rPr lang="en-US" dirty="0"/>
              <a:t>Mental health assistance (counseling);</a:t>
            </a:r>
          </a:p>
          <a:p>
            <a:pPr lvl="1"/>
            <a:r>
              <a:rPr lang="en-US" dirty="0"/>
              <a:t>Income assistance (cash, living assistance); and, </a:t>
            </a:r>
          </a:p>
          <a:p>
            <a:pPr lvl="1"/>
            <a:r>
              <a:rPr lang="en-US" dirty="0"/>
              <a:t>Legal status (T-visa, immigration, and certification).</a:t>
            </a:r>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75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720" y="1180281"/>
            <a:ext cx="3555999" cy="5101433"/>
          </a:xfrm>
          <a:prstGeom prst="rect">
            <a:avLst/>
          </a:prstGeom>
        </p:spPr>
      </p:pic>
    </p:spTree>
    <p:extLst>
      <p:ext uri="{BB962C8B-B14F-4D97-AF65-F5344CB8AC3E}">
        <p14:creationId xmlns:p14="http://schemas.microsoft.com/office/powerpoint/2010/main" val="288303804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the TVPA helps victims</a:t>
            </a:r>
            <a:endParaRPr lang="en-US" dirty="0"/>
          </a:p>
        </p:txBody>
      </p:sp>
      <p:sp>
        <p:nvSpPr>
          <p:cNvPr id="3" name="Content Placeholder 2"/>
          <p:cNvSpPr>
            <a:spLocks noGrp="1"/>
          </p:cNvSpPr>
          <p:nvPr>
            <p:ph idx="1"/>
          </p:nvPr>
        </p:nvSpPr>
        <p:spPr/>
        <p:txBody>
          <a:bodyPr>
            <a:normAutofit fontScale="85000" lnSpcReduction="10000"/>
          </a:bodyPr>
          <a:lstStyle/>
          <a:p>
            <a:pPr marL="514350" lvl="0" indent="-514350">
              <a:buAutoNum type="arabicPeriod"/>
            </a:pPr>
            <a:r>
              <a:rPr lang="en-US" dirty="0" smtClean="0"/>
              <a:t>Enabling </a:t>
            </a:r>
            <a:r>
              <a:rPr lang="en-US" dirty="0"/>
              <a:t>trafficking victims to obtain medical care, witness protection, other types of social service </a:t>
            </a:r>
            <a:r>
              <a:rPr lang="en-US" dirty="0" smtClean="0"/>
              <a:t>assistance</a:t>
            </a:r>
          </a:p>
          <a:p>
            <a:pPr marL="514350" lvl="0" indent="-514350">
              <a:buAutoNum type="arabicPeriod"/>
            </a:pPr>
            <a:r>
              <a:rPr lang="en-US" dirty="0" smtClean="0"/>
              <a:t>Enabling </a:t>
            </a:r>
            <a:r>
              <a:rPr lang="en-US" dirty="0"/>
              <a:t>victims to obtain legal immigration </a:t>
            </a:r>
            <a:r>
              <a:rPr lang="en-US" dirty="0" smtClean="0"/>
              <a:t>status</a:t>
            </a:r>
          </a:p>
          <a:p>
            <a:pPr marL="514350" lvl="0" indent="-514350">
              <a:buAutoNum type="arabicPeriod"/>
            </a:pPr>
            <a:r>
              <a:rPr lang="en-US" dirty="0" smtClean="0"/>
              <a:t>Criminalizing trafficking</a:t>
            </a:r>
          </a:p>
          <a:p>
            <a:pPr marL="514350" lvl="0" indent="-514350">
              <a:buAutoNum type="arabicPeriod"/>
            </a:pPr>
            <a:r>
              <a:rPr lang="en-US" dirty="0" smtClean="0"/>
              <a:t>Permitting </a:t>
            </a:r>
            <a:r>
              <a:rPr lang="en-US" dirty="0"/>
              <a:t>prosecution where victim’s service compelled by confiscation of </a:t>
            </a:r>
            <a:r>
              <a:rPr lang="en-US" dirty="0" smtClean="0"/>
              <a:t>documents</a:t>
            </a:r>
          </a:p>
          <a:p>
            <a:pPr marL="514350" lvl="0" indent="-514350">
              <a:buAutoNum type="arabicPeriod"/>
            </a:pPr>
            <a:r>
              <a:rPr lang="en-US" dirty="0" smtClean="0"/>
              <a:t>Increasing </a:t>
            </a:r>
            <a:r>
              <a:rPr lang="en-US" dirty="0"/>
              <a:t>prison terms for all slaver violations from 10 years to 20 years; adding life imprisonment for death, kidnapping or sexual abuse of victim</a:t>
            </a:r>
          </a:p>
          <a:p>
            <a:pPr marL="0" indent="0">
              <a:buNone/>
            </a:pP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76</a:t>
            </a:fld>
            <a:endParaRPr lang="en-US"/>
          </a:p>
        </p:txBody>
      </p:sp>
    </p:spTree>
    <p:extLst>
      <p:ext uri="{BB962C8B-B14F-4D97-AF65-F5344CB8AC3E}">
        <p14:creationId xmlns:p14="http://schemas.microsoft.com/office/powerpoint/2010/main" val="122589948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11:</a:t>
            </a:r>
            <a:br>
              <a:rPr lang="en-US" dirty="0" smtClean="0"/>
            </a:br>
            <a:r>
              <a:rPr lang="en-US" dirty="0" smtClean="0"/>
              <a:t>Southeast Asia and the Philippines</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77</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98" y="1417638"/>
            <a:ext cx="3891281" cy="5018072"/>
          </a:xfrm>
          <a:prstGeom prst="rect">
            <a:avLst/>
          </a:prstGeom>
        </p:spPr>
      </p:pic>
    </p:spTree>
    <p:extLst>
      <p:ext uri="{BB962C8B-B14F-4D97-AF65-F5344CB8AC3E}">
        <p14:creationId xmlns:p14="http://schemas.microsoft.com/office/powerpoint/2010/main" val="135904554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78</a:t>
            </a:fld>
            <a:endParaRPr lang="en-US"/>
          </a:p>
        </p:txBody>
      </p:sp>
      <p:pic>
        <p:nvPicPr>
          <p:cNvPr id="8" name="Picture 7" descr="philippine-trafficking.gif"/>
          <p:cNvPicPr>
            <a:picLocks noChangeAspect="1"/>
          </p:cNvPicPr>
          <p:nvPr/>
        </p:nvPicPr>
        <p:blipFill rotWithShape="1">
          <a:blip r:embed="rId2">
            <a:extLst>
              <a:ext uri="{28A0092B-C50C-407E-A947-70E740481C1C}">
                <a14:useLocalDpi xmlns:a14="http://schemas.microsoft.com/office/drawing/2010/main" val="0"/>
              </a:ext>
            </a:extLst>
          </a:blip>
          <a:srcRect b="38734"/>
          <a:stretch/>
        </p:blipFill>
        <p:spPr>
          <a:xfrm>
            <a:off x="573836" y="0"/>
            <a:ext cx="7195355" cy="6410006"/>
          </a:xfrm>
          <a:prstGeom prst="rect">
            <a:avLst/>
          </a:prstGeom>
        </p:spPr>
      </p:pic>
    </p:spTree>
    <p:extLst>
      <p:ext uri="{BB962C8B-B14F-4D97-AF65-F5344CB8AC3E}">
        <p14:creationId xmlns:p14="http://schemas.microsoft.com/office/powerpoint/2010/main" val="26893489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27-29, 2014</a:t>
            </a:r>
            <a:endParaRPr lang="en-US"/>
          </a:p>
        </p:txBody>
      </p:sp>
      <p:sp>
        <p:nvSpPr>
          <p:cNvPr id="3" name="Footer Placeholder 2"/>
          <p:cNvSpPr>
            <a:spLocks noGrp="1"/>
          </p:cNvSpPr>
          <p:nvPr>
            <p:ph type="ftr" sz="quarter" idx="11"/>
          </p:nvPr>
        </p:nvSpPr>
        <p:spPr/>
        <p:txBody>
          <a:bodyPr/>
          <a:lstStyle/>
          <a:p>
            <a:r>
              <a:rPr lang="en-US" smtClean="0"/>
              <a:t>CTIP-WEI-SCII</a:t>
            </a:r>
            <a:endParaRPr lang="en-US"/>
          </a:p>
        </p:txBody>
      </p:sp>
      <p:sp>
        <p:nvSpPr>
          <p:cNvPr id="4" name="Slide Number Placeholder 3"/>
          <p:cNvSpPr>
            <a:spLocks noGrp="1"/>
          </p:cNvSpPr>
          <p:nvPr>
            <p:ph type="sldNum" sz="quarter" idx="12"/>
          </p:nvPr>
        </p:nvSpPr>
        <p:spPr/>
        <p:txBody>
          <a:bodyPr/>
          <a:lstStyle/>
          <a:p>
            <a:fld id="{116D368C-3BC4-E140-A801-5D4FDFD4F37A}" type="slidenum">
              <a:rPr lang="en-US" smtClean="0"/>
              <a:t>79</a:t>
            </a:fld>
            <a:endParaRPr lang="en-US"/>
          </a:p>
        </p:txBody>
      </p:sp>
      <p:pic>
        <p:nvPicPr>
          <p:cNvPr id="5" name="Picture 4" descr="philippine-trafficking.gif"/>
          <p:cNvPicPr>
            <a:picLocks noChangeAspect="1"/>
          </p:cNvPicPr>
          <p:nvPr/>
        </p:nvPicPr>
        <p:blipFill rotWithShape="1">
          <a:blip r:embed="rId2">
            <a:extLst>
              <a:ext uri="{28A0092B-C50C-407E-A947-70E740481C1C}">
                <a14:useLocalDpi xmlns:a14="http://schemas.microsoft.com/office/drawing/2010/main" val="0"/>
              </a:ext>
            </a:extLst>
          </a:blip>
          <a:srcRect t="60743" b="-335"/>
          <a:stretch/>
        </p:blipFill>
        <p:spPr>
          <a:xfrm>
            <a:off x="357650" y="628121"/>
            <a:ext cx="8533451" cy="4910968"/>
          </a:xfrm>
          <a:prstGeom prst="rect">
            <a:avLst/>
          </a:prstGeom>
        </p:spPr>
      </p:pic>
    </p:spTree>
    <p:extLst>
      <p:ext uri="{BB962C8B-B14F-4D97-AF65-F5344CB8AC3E}">
        <p14:creationId xmlns:p14="http://schemas.microsoft.com/office/powerpoint/2010/main" val="624396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a:t>
            </a:fld>
            <a:endParaRPr lang="en-US"/>
          </a:p>
        </p:txBody>
      </p:sp>
      <p:sp>
        <p:nvSpPr>
          <p:cNvPr id="8" name="TextBox 7"/>
          <p:cNvSpPr txBox="1"/>
          <p:nvPr/>
        </p:nvSpPr>
        <p:spPr>
          <a:xfrm>
            <a:off x="1648420" y="1580667"/>
            <a:ext cx="4593956" cy="1477328"/>
          </a:xfrm>
          <a:prstGeom prst="rect">
            <a:avLst/>
          </a:prstGeom>
          <a:noFill/>
        </p:spPr>
        <p:txBody>
          <a:bodyPr wrap="square" rtlCol="0">
            <a:spAutoFit/>
          </a:bodyPr>
          <a:lstStyle/>
          <a:p>
            <a:r>
              <a:rPr lang="en-US" dirty="0" smtClean="0"/>
              <a:t>Introductory video on A-</a:t>
            </a:r>
            <a:r>
              <a:rPr lang="en-US" dirty="0" err="1" smtClean="0"/>
              <a:t>HT</a:t>
            </a:r>
            <a:r>
              <a:rPr lang="en-US" dirty="0" smtClean="0"/>
              <a:t> by </a:t>
            </a:r>
            <a:r>
              <a:rPr lang="en-US" dirty="0" err="1" smtClean="0"/>
              <a:t>UNODC</a:t>
            </a:r>
            <a:endParaRPr lang="en-US" dirty="0" smtClean="0"/>
          </a:p>
          <a:p>
            <a:r>
              <a:rPr lang="en-US" dirty="0" smtClean="0"/>
              <a:t> </a:t>
            </a:r>
          </a:p>
          <a:p>
            <a:r>
              <a:rPr lang="en-US" dirty="0" smtClean="0"/>
              <a:t>Better future:</a:t>
            </a:r>
          </a:p>
          <a:p>
            <a:r>
              <a:rPr lang="en-US" dirty="0" smtClean="0">
                <a:hlinkClick r:id="rId2"/>
              </a:rPr>
              <a:t>https</a:t>
            </a:r>
            <a:r>
              <a:rPr lang="en-US" dirty="0">
                <a:hlinkClick r:id="rId2"/>
              </a:rPr>
              <a:t>://www.youtube.com/watch?v=Ddx-</a:t>
            </a:r>
            <a:r>
              <a:rPr lang="en-US" dirty="0" smtClean="0">
                <a:hlinkClick r:id="rId2"/>
              </a:rPr>
              <a:t>bj6Y8hQ</a:t>
            </a:r>
            <a:r>
              <a:rPr lang="en-US" dirty="0" smtClean="0"/>
              <a:t> </a:t>
            </a:r>
            <a:endParaRPr lang="en-US" dirty="0"/>
          </a:p>
        </p:txBody>
      </p:sp>
    </p:spTree>
    <p:extLst>
      <p:ext uri="{BB962C8B-B14F-4D97-AF65-F5344CB8AC3E}">
        <p14:creationId xmlns:p14="http://schemas.microsoft.com/office/powerpoint/2010/main" val="23258762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Philippines</a:t>
            </a:r>
            <a:endParaRPr lang="en-US" dirty="0"/>
          </a:p>
        </p:txBody>
      </p:sp>
      <p:sp>
        <p:nvSpPr>
          <p:cNvPr id="3" name="Content Placeholder 2"/>
          <p:cNvSpPr>
            <a:spLocks noGrp="1"/>
          </p:cNvSpPr>
          <p:nvPr>
            <p:ph idx="1"/>
          </p:nvPr>
        </p:nvSpPr>
        <p:spPr/>
        <p:txBody>
          <a:bodyPr>
            <a:normAutofit fontScale="85000" lnSpcReduction="20000"/>
          </a:bodyPr>
          <a:lstStyle/>
          <a:p>
            <a:r>
              <a:rPr lang="en-US" dirty="0"/>
              <a:t>According to the U.S. State Department’s 2013 TIP Report, </a:t>
            </a:r>
            <a:endParaRPr lang="en-US" dirty="0" smtClean="0"/>
          </a:p>
          <a:p>
            <a:pPr lvl="1"/>
            <a:r>
              <a:rPr lang="en-US" b="1" i="1" dirty="0" smtClean="0">
                <a:solidFill>
                  <a:schemeClr val="bg1">
                    <a:lumMod val="50000"/>
                  </a:schemeClr>
                </a:solidFill>
              </a:rPr>
              <a:t>“</a:t>
            </a:r>
            <a:r>
              <a:rPr lang="en-US" i="1" dirty="0">
                <a:solidFill>
                  <a:schemeClr val="bg1">
                    <a:lumMod val="50000"/>
                  </a:schemeClr>
                </a:solidFill>
              </a:rPr>
              <a:t>the Philippines is a </a:t>
            </a:r>
            <a:r>
              <a:rPr lang="en-US" b="1" i="1" dirty="0">
                <a:solidFill>
                  <a:schemeClr val="bg1">
                    <a:lumMod val="50000"/>
                  </a:schemeClr>
                </a:solidFill>
              </a:rPr>
              <a:t>source country </a:t>
            </a:r>
            <a:r>
              <a:rPr lang="en-US" i="1" dirty="0">
                <a:solidFill>
                  <a:schemeClr val="bg1">
                    <a:lumMod val="50000"/>
                  </a:schemeClr>
                </a:solidFill>
              </a:rPr>
              <a:t>and, to a much lesser extent, a destination and transit country for men, women, and children subjected to sex trafficking and forced labor. Many Filipina women are subjected to </a:t>
            </a:r>
            <a:r>
              <a:rPr lang="en-US" b="1" i="1" dirty="0">
                <a:solidFill>
                  <a:schemeClr val="bg1">
                    <a:lumMod val="50000"/>
                  </a:schemeClr>
                </a:solidFill>
              </a:rPr>
              <a:t>sex trafficking </a:t>
            </a:r>
            <a:r>
              <a:rPr lang="en-US" i="1" dirty="0">
                <a:solidFill>
                  <a:schemeClr val="bg1">
                    <a:lumMod val="50000"/>
                  </a:schemeClr>
                </a:solidFill>
              </a:rPr>
              <a:t>in other Asian countries and abroad, including Malaysia, Singapore, Republic of Korea, and China. Trafficking of men, women, and children within the country also remains a significant problem. People are also trafficked from rural areas to </a:t>
            </a:r>
            <a:r>
              <a:rPr lang="en-US" b="1" i="1" dirty="0">
                <a:solidFill>
                  <a:schemeClr val="bg1">
                    <a:lumMod val="50000"/>
                  </a:schemeClr>
                </a:solidFill>
              </a:rPr>
              <a:t>urban areas</a:t>
            </a:r>
            <a:r>
              <a:rPr lang="en-US" i="1" dirty="0">
                <a:solidFill>
                  <a:schemeClr val="bg1">
                    <a:lumMod val="50000"/>
                  </a:schemeClr>
                </a:solidFill>
              </a:rPr>
              <a:t>. Hundreds of victims are subjected to sex trafficking each day in well-known and highly visible business establishments that cater to Filipinos and </a:t>
            </a:r>
            <a:r>
              <a:rPr lang="en-US" b="1" i="1" dirty="0">
                <a:solidFill>
                  <a:schemeClr val="bg1">
                    <a:lumMod val="50000"/>
                  </a:schemeClr>
                </a:solidFill>
              </a:rPr>
              <a:t>foreign tourists’ </a:t>
            </a:r>
            <a:r>
              <a:rPr lang="en-US" i="1" dirty="0">
                <a:solidFill>
                  <a:schemeClr val="bg1">
                    <a:lumMod val="50000"/>
                  </a:schemeClr>
                </a:solidFill>
              </a:rPr>
              <a:t>demand for commercial sex acts.” </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80</a:t>
            </a:fld>
            <a:endParaRPr lang="en-US"/>
          </a:p>
        </p:txBody>
      </p:sp>
    </p:spTree>
    <p:extLst>
      <p:ext uri="{BB962C8B-B14F-4D97-AF65-F5344CB8AC3E}">
        <p14:creationId xmlns:p14="http://schemas.microsoft.com/office/powerpoint/2010/main" val="321386612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TIP Tier Ranking</a:t>
            </a:r>
            <a:endParaRPr lang="en-US" dirty="0"/>
          </a:p>
        </p:txBody>
      </p:sp>
      <p:sp>
        <p:nvSpPr>
          <p:cNvPr id="3" name="Content Placeholder 2"/>
          <p:cNvSpPr>
            <a:spLocks noGrp="1"/>
          </p:cNvSpPr>
          <p:nvPr>
            <p:ph idx="1"/>
          </p:nvPr>
        </p:nvSpPr>
        <p:spPr/>
        <p:txBody>
          <a:bodyPr>
            <a:normAutofit fontScale="55000" lnSpcReduction="20000"/>
          </a:bodyPr>
          <a:lstStyle/>
          <a:p>
            <a:pPr lvl="0"/>
            <a:r>
              <a:rPr lang="en-US" dirty="0"/>
              <a:t>Tier 1</a:t>
            </a:r>
          </a:p>
          <a:p>
            <a:pPr lvl="1"/>
            <a:r>
              <a:rPr lang="en-US" dirty="0"/>
              <a:t>Countries whose governments fully comply with the TVPA’s minimum standards for the elimination of trafficking.</a:t>
            </a:r>
          </a:p>
          <a:p>
            <a:pPr lvl="0"/>
            <a:r>
              <a:rPr lang="en-US" dirty="0"/>
              <a:t>Tier 2</a:t>
            </a:r>
          </a:p>
          <a:p>
            <a:pPr lvl="1"/>
            <a:r>
              <a:rPr lang="en-US" dirty="0"/>
              <a:t>Countries whose governments do not fully comply with the TVPA’s minimum standards but are making significant efforts to bring themselves into compliance with those standards.</a:t>
            </a:r>
          </a:p>
          <a:p>
            <a:pPr lvl="0"/>
            <a:r>
              <a:rPr lang="en-US" dirty="0"/>
              <a:t>Tier 2 Watch List</a:t>
            </a:r>
          </a:p>
          <a:p>
            <a:pPr lvl="1"/>
            <a:r>
              <a:rPr lang="en-US" dirty="0"/>
              <a:t>Countries where governments do not fully comply with the TVPA’s minimum standards, but are making significant efforts to bring themselves into compliance with those standards, and</a:t>
            </a:r>
          </a:p>
          <a:p>
            <a:pPr lvl="2"/>
            <a:r>
              <a:rPr lang="en-US" dirty="0"/>
              <a:t>the </a:t>
            </a:r>
            <a:r>
              <a:rPr lang="en-US" i="1" dirty="0"/>
              <a:t>absolute number </a:t>
            </a:r>
            <a:r>
              <a:rPr lang="en-US" dirty="0"/>
              <a:t>of victims of severe forms of trafficking is very significant or is significantly increasing;</a:t>
            </a:r>
          </a:p>
          <a:p>
            <a:pPr lvl="2"/>
            <a:r>
              <a:rPr lang="en-US" dirty="0"/>
              <a:t>there is a failure to provide evidence of </a:t>
            </a:r>
            <a:r>
              <a:rPr lang="en-US" i="1" dirty="0"/>
              <a:t>increasing efforts </a:t>
            </a:r>
            <a:r>
              <a:rPr lang="en-US" dirty="0"/>
              <a:t>to combat severe forms of trafficking in persons from the previous year, including increased investigations, prosecution, and convictions of trafficking crimes, increased assistance to victims, and decreasing evidence of complicity in severe forms of trafficking by government officials; or </a:t>
            </a:r>
          </a:p>
          <a:p>
            <a:pPr lvl="2"/>
            <a:r>
              <a:rPr lang="en-US" dirty="0"/>
              <a:t>the determination that a country is making significant efforts to bring itself into compliance with minimum standards was based on commitments by the country to take </a:t>
            </a:r>
            <a:r>
              <a:rPr lang="en-US" i="1" dirty="0"/>
              <a:t>additional steps over the next year</a:t>
            </a:r>
            <a:r>
              <a:rPr lang="en-US" dirty="0"/>
              <a:t>.</a:t>
            </a:r>
          </a:p>
          <a:p>
            <a:pPr lvl="0"/>
            <a:r>
              <a:rPr lang="en-US" dirty="0"/>
              <a:t>Tier 3</a:t>
            </a:r>
          </a:p>
          <a:p>
            <a:pPr lvl="1"/>
            <a:r>
              <a:rPr lang="en-US" dirty="0"/>
              <a:t>Countries whose governments do not fully comply with the TVPA’s minimum standards and are not making significant efforts to do so. </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81</a:t>
            </a:fld>
            <a:endParaRPr lang="en-US"/>
          </a:p>
        </p:txBody>
      </p:sp>
    </p:spTree>
    <p:extLst>
      <p:ext uri="{BB962C8B-B14F-4D97-AF65-F5344CB8AC3E}">
        <p14:creationId xmlns:p14="http://schemas.microsoft.com/office/powerpoint/2010/main" val="392579583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Philippines = Tier 2</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Philippine government:</a:t>
            </a:r>
          </a:p>
          <a:p>
            <a:pPr lvl="1"/>
            <a:r>
              <a:rPr lang="en-US" dirty="0" smtClean="0"/>
              <a:t>criminally </a:t>
            </a:r>
            <a:r>
              <a:rPr lang="en-US" dirty="0"/>
              <a:t>prohibits both sex and labor trafficking through its 2003 Anti-Trafficking in Persons </a:t>
            </a:r>
            <a:r>
              <a:rPr lang="en-US" dirty="0" smtClean="0"/>
              <a:t>Act;</a:t>
            </a:r>
          </a:p>
          <a:p>
            <a:pPr lvl="1"/>
            <a:r>
              <a:rPr lang="en-US" dirty="0" smtClean="0"/>
              <a:t>Issued new regulations in 2009 that facilitate the immediate closure of establishments suspected of using children for commercial sex acts;</a:t>
            </a:r>
            <a:endParaRPr lang="en-US" dirty="0"/>
          </a:p>
          <a:p>
            <a:r>
              <a:rPr lang="en-US" dirty="0" smtClean="0"/>
              <a:t>Future issues to address:</a:t>
            </a:r>
          </a:p>
          <a:p>
            <a:pPr lvl="1"/>
            <a:r>
              <a:rPr lang="en-US" dirty="0"/>
              <a:t>S</a:t>
            </a:r>
            <a:r>
              <a:rPr lang="en-US" dirty="0" smtClean="0"/>
              <a:t>ubstantial </a:t>
            </a:r>
            <a:r>
              <a:rPr lang="en-US" dirty="0"/>
              <a:t>backlog in trafficking cases pending in Philippine courts; </a:t>
            </a:r>
            <a:endParaRPr lang="en-US" dirty="0" smtClean="0"/>
          </a:p>
          <a:p>
            <a:pPr lvl="1"/>
            <a:r>
              <a:rPr lang="en-US" dirty="0"/>
              <a:t>L</a:t>
            </a:r>
            <a:r>
              <a:rPr lang="en-US" dirty="0" smtClean="0"/>
              <a:t>ack </a:t>
            </a:r>
            <a:r>
              <a:rPr lang="en-US" dirty="0"/>
              <a:t>of vigorous efforts to pursue criminal prosecution of labor traffickers, including labor recruitment companies involved in the trafficking of migrant workers abroad; </a:t>
            </a:r>
            <a:endParaRPr lang="en-US" dirty="0" smtClean="0"/>
          </a:p>
          <a:p>
            <a:pPr lvl="1"/>
            <a:r>
              <a:rPr lang="en-US" dirty="0"/>
              <a:t>R</a:t>
            </a:r>
            <a:r>
              <a:rPr lang="en-US" dirty="0" smtClean="0"/>
              <a:t>ampant </a:t>
            </a:r>
            <a:r>
              <a:rPr lang="en-US" dirty="0"/>
              <a:t>corruption at all levels that enables traffickers and undermines efforts to combat trafficking; </a:t>
            </a:r>
            <a:r>
              <a:rPr lang="en-US" dirty="0" smtClean="0"/>
              <a:t>and</a:t>
            </a:r>
            <a:endParaRPr lang="en-US" dirty="0"/>
          </a:p>
          <a:p>
            <a:pPr lvl="1"/>
            <a:r>
              <a:rPr lang="en-US" dirty="0" smtClean="0"/>
              <a:t>Uneven </a:t>
            </a:r>
            <a:r>
              <a:rPr lang="en-US" dirty="0"/>
              <a:t>and insufficient efforts to identify and adequately protect victims of trafficking – particularly those who are assisting with prosecutions.</a:t>
            </a:r>
            <a:endParaRPr lang="en-US" dirty="0" smtClean="0"/>
          </a:p>
          <a:p>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82</a:t>
            </a:fld>
            <a:endParaRPr lang="en-US"/>
          </a:p>
        </p:txBody>
      </p:sp>
    </p:spTree>
    <p:extLst>
      <p:ext uri="{BB962C8B-B14F-4D97-AF65-F5344CB8AC3E}">
        <p14:creationId xmlns:p14="http://schemas.microsoft.com/office/powerpoint/2010/main" val="62734604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in the Philippines</a:t>
            </a:r>
            <a:endParaRPr lang="en-US" dirty="0"/>
          </a:p>
        </p:txBody>
      </p:sp>
      <p:sp>
        <p:nvSpPr>
          <p:cNvPr id="3" name="Content Placeholder 2"/>
          <p:cNvSpPr>
            <a:spLocks noGrp="1"/>
          </p:cNvSpPr>
          <p:nvPr>
            <p:ph idx="1"/>
          </p:nvPr>
        </p:nvSpPr>
        <p:spPr>
          <a:xfrm>
            <a:off x="457200" y="1600200"/>
            <a:ext cx="8229600" cy="4525963"/>
          </a:xfrm>
        </p:spPr>
        <p:txBody>
          <a:bodyPr>
            <a:normAutofit fontScale="25000" lnSpcReduction="20000"/>
          </a:bodyPr>
          <a:lstStyle/>
          <a:p>
            <a:pPr lvl="0"/>
            <a:r>
              <a:rPr lang="en-US" sz="6800" dirty="0" smtClean="0"/>
              <a:t>Conflict </a:t>
            </a:r>
            <a:r>
              <a:rPr lang="en-US" sz="6800" dirty="0"/>
              <a:t>between MILF and the Armed Forces of the Philippines (AFP) left between 128,000 and 160,000 vulnerable individuals displaced in 2010,</a:t>
            </a:r>
          </a:p>
          <a:p>
            <a:pPr lvl="0"/>
            <a:r>
              <a:rPr lang="en-US" sz="6800" dirty="0"/>
              <a:t>Poverty, population growth, and dependency burdens have lead some parents to see child labor as a means to cope with meager family incomes. </a:t>
            </a:r>
          </a:p>
          <a:p>
            <a:pPr lvl="0"/>
            <a:r>
              <a:rPr lang="en-US" sz="6800" dirty="0"/>
              <a:t>Pervasive and persistent poverty, especially in rural areas, high unemployment and underemployment and constraints to small and medium enterprises growth are a few of the challenges facing the Filipino labor force that have led many to migrate for work. </a:t>
            </a:r>
          </a:p>
          <a:p>
            <a:pPr lvl="0"/>
            <a:r>
              <a:rPr lang="en-US" sz="6800" dirty="0"/>
              <a:t>Presence of a large informal economy, estimated to be between 40-80% of Filipino workers, who are for the most part not registered or recorded in official statistics and are beyond the reach of social protection and labor legislation.</a:t>
            </a:r>
          </a:p>
          <a:p>
            <a:pPr lvl="0"/>
            <a:r>
              <a:rPr lang="en-US" sz="6800" dirty="0"/>
              <a:t>An estimated 900,000 undocumented Filipinos, mostly based in Mindanao, whose lack of official documentation contributes to the population’s vulnerability to trafficking.</a:t>
            </a:r>
          </a:p>
          <a:p>
            <a:pPr lvl="0"/>
            <a:r>
              <a:rPr lang="en-US" sz="6800" dirty="0"/>
              <a:t>An established organized crime network that plays upon the above factors and fraudulently recruits persons for jobs that are in reality forced labor situations. </a:t>
            </a:r>
          </a:p>
          <a:p>
            <a:pPr lvl="0"/>
            <a:r>
              <a:rPr lang="en-US" sz="6800" dirty="0"/>
              <a:t>Persistent law enforcement officials’ complicity in human trafficking and corruption at all levels of government that enables traffickers to prosper.</a:t>
            </a:r>
          </a:p>
          <a:p>
            <a:endParaRPr lang="en-US" sz="1900" dirty="0" smtClean="0"/>
          </a:p>
          <a:p>
            <a:endParaRPr lang="en-US" sz="1900" dirty="0"/>
          </a:p>
          <a:p>
            <a:endParaRPr lang="en-US" sz="1900" dirty="0" smtClean="0"/>
          </a:p>
          <a:p>
            <a:pPr marL="0" indent="0">
              <a:buNone/>
            </a:pPr>
            <a:endParaRPr lang="en-US" sz="4000" u="sng" dirty="0" smtClean="0">
              <a:hlinkClick r:id="rId2"/>
            </a:endParaRPr>
          </a:p>
          <a:p>
            <a:pPr marL="0" indent="0">
              <a:buNone/>
            </a:pPr>
            <a:endParaRPr lang="en-US" sz="4000" u="sng" dirty="0">
              <a:hlinkClick r:id="rId2"/>
            </a:endParaRPr>
          </a:p>
          <a:p>
            <a:pPr marL="0" indent="0">
              <a:buNone/>
            </a:pPr>
            <a:r>
              <a:rPr lang="en-US" sz="4000" u="sng" dirty="0" smtClean="0">
                <a:hlinkClick r:id="rId2"/>
              </a:rPr>
              <a:t>www.humantrafficking.org</a:t>
            </a:r>
            <a:r>
              <a:rPr lang="en-US" sz="1900" dirty="0"/>
              <a:t>. </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83</a:t>
            </a:fld>
            <a:endParaRPr lang="en-US"/>
          </a:p>
        </p:txBody>
      </p:sp>
    </p:spTree>
    <p:extLst>
      <p:ext uri="{BB962C8B-B14F-4D97-AF65-F5344CB8AC3E}">
        <p14:creationId xmlns:p14="http://schemas.microsoft.com/office/powerpoint/2010/main" val="160192570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in the Philippines</a:t>
            </a:r>
            <a:endParaRPr lang="en-US" dirty="0"/>
          </a:p>
        </p:txBody>
      </p:sp>
      <p:sp>
        <p:nvSpPr>
          <p:cNvPr id="3" name="Content Placeholder 2"/>
          <p:cNvSpPr>
            <a:spLocks noGrp="1"/>
          </p:cNvSpPr>
          <p:nvPr>
            <p:ph idx="1"/>
          </p:nvPr>
        </p:nvSpPr>
        <p:spPr/>
        <p:txBody>
          <a:bodyPr>
            <a:normAutofit fontScale="62500" lnSpcReduction="20000"/>
          </a:bodyPr>
          <a:lstStyle/>
          <a:p>
            <a:r>
              <a:rPr lang="en-US" dirty="0"/>
              <a:t>N</a:t>
            </a:r>
            <a:r>
              <a:rPr lang="en-US" dirty="0" smtClean="0"/>
              <a:t>umerous </a:t>
            </a:r>
            <a:r>
              <a:rPr lang="en-US" dirty="0"/>
              <a:t>government agencies conducted seminars and training sessions for government officials and community members, and the government provided funding to two NGOs to implement additional awareness </a:t>
            </a:r>
            <a:r>
              <a:rPr lang="en-US" dirty="0" smtClean="0"/>
              <a:t>campaigns.</a:t>
            </a:r>
          </a:p>
          <a:p>
            <a:r>
              <a:rPr lang="en-US" dirty="0"/>
              <a:t>The Philippine Overseas Employment Agency (POEA) conducted 862 pre-employment orientation seminars for over 150,000 prospective and outbound Filipino overseas workers, and the Commission on Filipinos Overseas (CFO) held targeted counseling programs for groups considered </a:t>
            </a:r>
            <a:r>
              <a:rPr lang="en-US" dirty="0" smtClean="0"/>
              <a:t>at-risk.</a:t>
            </a:r>
          </a:p>
          <a:p>
            <a:r>
              <a:rPr lang="en-US" dirty="0"/>
              <a:t>The IACAT conducted a two-day anti-trafficking awareness seminar for media professionals in a region known to be a center of </a:t>
            </a:r>
            <a:r>
              <a:rPr lang="en-US" dirty="0" smtClean="0"/>
              <a:t>trafficking.</a:t>
            </a:r>
          </a:p>
          <a:p>
            <a:r>
              <a:rPr lang="en-US" dirty="0"/>
              <a:t>In January 2013, the government enacted the Domestic Workers Act, which provides specific protections to domestic workers including mandatory daily and weekly rest periods and the prohibition of recruitment fees charged to workers by a private agency or third party. </a:t>
            </a:r>
            <a:endParaRPr lang="en-US" dirty="0" smtClean="0"/>
          </a:p>
          <a:p>
            <a:pPr marL="0" indent="0">
              <a:buNone/>
            </a:pPr>
            <a:endParaRPr lang="en-US" dirty="0"/>
          </a:p>
          <a:p>
            <a:pPr marL="0" indent="0">
              <a:buNone/>
            </a:pPr>
            <a:r>
              <a:rPr lang="en-US" sz="2500" dirty="0" smtClean="0"/>
              <a:t>TIP 2013, p. 303</a:t>
            </a:r>
            <a:endParaRPr lang="en-US" sz="2500"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84</a:t>
            </a:fld>
            <a:endParaRPr lang="en-US"/>
          </a:p>
        </p:txBody>
      </p:sp>
    </p:spTree>
    <p:extLst>
      <p:ext uri="{BB962C8B-B14F-4D97-AF65-F5344CB8AC3E}">
        <p14:creationId xmlns:p14="http://schemas.microsoft.com/office/powerpoint/2010/main" val="156456097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 in the Philippines</a:t>
            </a:r>
            <a:endParaRPr lang="en-US" dirty="0"/>
          </a:p>
        </p:txBody>
      </p:sp>
      <p:sp>
        <p:nvSpPr>
          <p:cNvPr id="3" name="Content Placeholder 2"/>
          <p:cNvSpPr>
            <a:spLocks noGrp="1"/>
          </p:cNvSpPr>
          <p:nvPr>
            <p:ph idx="1"/>
          </p:nvPr>
        </p:nvSpPr>
        <p:spPr/>
        <p:txBody>
          <a:bodyPr>
            <a:normAutofit fontScale="70000" lnSpcReduction="20000"/>
          </a:bodyPr>
          <a:lstStyle/>
          <a:p>
            <a:r>
              <a:rPr lang="en-US" dirty="0"/>
              <a:t>In 2012, the government allocated </a:t>
            </a:r>
            <a:r>
              <a:rPr lang="en-US" dirty="0" smtClean="0"/>
              <a:t>$</a:t>
            </a:r>
            <a:r>
              <a:rPr lang="en-US" dirty="0"/>
              <a:t>615,000 to the Department of Social Welfare and Development (DSWD) to fund the Recovery and Reintegration Program for Trafficked Persons. </a:t>
            </a:r>
            <a:endParaRPr lang="en-US" dirty="0" smtClean="0"/>
          </a:p>
          <a:p>
            <a:pPr lvl="1"/>
            <a:r>
              <a:rPr lang="en-US" dirty="0" smtClean="0"/>
              <a:t>The </a:t>
            </a:r>
            <a:r>
              <a:rPr lang="en-US" dirty="0"/>
              <a:t>government reported the majority of the 2,569 victims assisted by DSWD received skills training, shelter, medical services, and legal assistance under this </a:t>
            </a:r>
            <a:r>
              <a:rPr lang="en-US" dirty="0" smtClean="0"/>
              <a:t>program.</a:t>
            </a:r>
          </a:p>
          <a:p>
            <a:r>
              <a:rPr lang="en-US" dirty="0"/>
              <a:t>The government established a center for male victims, but at the close of the reporting year it was not yet fully operational</a:t>
            </a:r>
            <a:r>
              <a:rPr lang="en-US" dirty="0" smtClean="0"/>
              <a:t>.</a:t>
            </a:r>
          </a:p>
          <a:p>
            <a:r>
              <a:rPr lang="en-US" dirty="0"/>
              <a:t>The government followed formal procedures to identify and assist victims and refer them to government or NGO facilities for short- and long-term care. </a:t>
            </a:r>
            <a:endParaRPr lang="en-US" dirty="0" smtClean="0"/>
          </a:p>
          <a:p>
            <a:pPr marL="0" indent="0">
              <a:buNone/>
            </a:pPr>
            <a:endParaRPr lang="en-US" dirty="0" smtClean="0"/>
          </a:p>
          <a:p>
            <a:pPr marL="0" indent="0">
              <a:buNone/>
            </a:pPr>
            <a:endParaRPr lang="en-US" dirty="0"/>
          </a:p>
          <a:p>
            <a:pPr marL="0" indent="0">
              <a:buNone/>
            </a:pPr>
            <a:r>
              <a:rPr lang="en-US" sz="2300" dirty="0" smtClean="0"/>
              <a:t>TIP 2013, pg. 302</a:t>
            </a:r>
            <a:endParaRPr lang="en-US" sz="2300"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85</a:t>
            </a:fld>
            <a:endParaRPr lang="en-US"/>
          </a:p>
        </p:txBody>
      </p:sp>
    </p:spTree>
    <p:extLst>
      <p:ext uri="{BB962C8B-B14F-4D97-AF65-F5344CB8AC3E}">
        <p14:creationId xmlns:p14="http://schemas.microsoft.com/office/powerpoint/2010/main" val="406813724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Prosecution in the Philippines</a:t>
            </a:r>
            <a:endParaRPr lang="en-US" dirty="0"/>
          </a:p>
        </p:txBody>
      </p:sp>
      <p:sp>
        <p:nvSpPr>
          <p:cNvPr id="3" name="Content Placeholder 2"/>
          <p:cNvSpPr>
            <a:spLocks noGrp="1"/>
          </p:cNvSpPr>
          <p:nvPr>
            <p:ph idx="1"/>
          </p:nvPr>
        </p:nvSpPr>
        <p:spPr/>
        <p:txBody>
          <a:bodyPr>
            <a:normAutofit lnSpcReduction="10000"/>
          </a:bodyPr>
          <a:lstStyle/>
          <a:p>
            <a:r>
              <a:rPr lang="en-US" sz="1700" dirty="0" smtClean="0"/>
              <a:t>IACAT </a:t>
            </a:r>
            <a:r>
              <a:rPr lang="en-US" sz="1700" dirty="0"/>
              <a:t>launched its Operations Center Witness Location Program, which located 25 witnesses and victims willing to testify in cases, and assisted 88 witnesses attending hearings; </a:t>
            </a:r>
            <a:endParaRPr lang="en-US" sz="1700" dirty="0" smtClean="0"/>
          </a:p>
          <a:p>
            <a:r>
              <a:rPr lang="en-US" sz="1700" dirty="0" smtClean="0"/>
              <a:t>DOJ </a:t>
            </a:r>
            <a:r>
              <a:rPr lang="en-US" sz="1700" dirty="0"/>
              <a:t>increased the number of victims assisted by its witness protection program from 18 to 60, but the majority of victims did not have access to this form of protection. </a:t>
            </a:r>
            <a:endParaRPr lang="en-US" sz="1700" dirty="0" smtClean="0"/>
          </a:p>
          <a:p>
            <a:r>
              <a:rPr lang="en-US" sz="1700" dirty="0"/>
              <a:t>In February 2013, the government enacted an amendment to its 2003 law that defined additional acts as constituting trafficking in persons and included provisions for the prosecution of attempted </a:t>
            </a:r>
            <a:r>
              <a:rPr lang="en-US" sz="1700" dirty="0" smtClean="0"/>
              <a:t>trafficking.</a:t>
            </a:r>
          </a:p>
          <a:p>
            <a:pPr lvl="1"/>
            <a:r>
              <a:rPr lang="en-US" sz="1700" dirty="0"/>
              <a:t>T</a:t>
            </a:r>
            <a:r>
              <a:rPr lang="en-US" sz="1700" dirty="0" smtClean="0"/>
              <a:t>he </a:t>
            </a:r>
            <a:r>
              <a:rPr lang="en-US" sz="1700" dirty="0"/>
              <a:t>new law also provides for extraterritorial jurisdiction of trafficking crimes committed by Filipino citizens or legal residents or against Filipino citizens abroad</a:t>
            </a:r>
            <a:r>
              <a:rPr lang="en-US" sz="1700" dirty="0" smtClean="0"/>
              <a:t>.</a:t>
            </a:r>
          </a:p>
          <a:p>
            <a:r>
              <a:rPr lang="en-US" sz="1700" dirty="0"/>
              <a:t>During the reporting period, 227 cases were filed with the DOJ for potential prosecution, but it is unknown how many cases were prosecuted. The government convicted 24 trafficking offenders, a decrease from the 29 traffickers convicted during the previous year; three convictions were for labor trafficking, a slight increase from the two labor trafficking convictions obtained during the previous year. </a:t>
            </a:r>
            <a:endParaRPr lang="en-US" sz="1700" dirty="0" smtClean="0"/>
          </a:p>
          <a:p>
            <a:pPr marL="0" indent="0">
              <a:buNone/>
            </a:pPr>
            <a:endParaRPr lang="en-US" sz="1700" dirty="0" smtClean="0"/>
          </a:p>
          <a:p>
            <a:pPr marL="0" indent="0">
              <a:buNone/>
            </a:pPr>
            <a:r>
              <a:rPr lang="en-US" sz="1400" dirty="0" smtClean="0"/>
              <a:t>TIP 2013, pg. 301</a:t>
            </a:r>
            <a:endParaRPr lang="en-US" sz="1400"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86</a:t>
            </a:fld>
            <a:endParaRPr lang="en-US"/>
          </a:p>
        </p:txBody>
      </p:sp>
    </p:spTree>
    <p:extLst>
      <p:ext uri="{BB962C8B-B14F-4D97-AF65-F5344CB8AC3E}">
        <p14:creationId xmlns:p14="http://schemas.microsoft.com/office/powerpoint/2010/main" val="4937331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Partnerships in the Philippines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An </a:t>
            </a:r>
            <a:r>
              <a:rPr lang="en-US" b="1" dirty="0"/>
              <a:t>international NGO assisted the government </a:t>
            </a:r>
            <a:r>
              <a:rPr lang="en-US" dirty="0"/>
              <a:t>with seven of the 19 cases that resulted in convictions. </a:t>
            </a:r>
            <a:endParaRPr lang="en-US" dirty="0" smtClean="0"/>
          </a:p>
          <a:p>
            <a:r>
              <a:rPr lang="en-US" dirty="0" smtClean="0"/>
              <a:t>IACAT </a:t>
            </a:r>
            <a:r>
              <a:rPr lang="en-US" dirty="0"/>
              <a:t>independently conducted 90 training sessions for government and NGO stakeholders and 14 in </a:t>
            </a:r>
            <a:r>
              <a:rPr lang="en-US" b="1" dirty="0"/>
              <a:t>cooperation</a:t>
            </a:r>
            <a:r>
              <a:rPr lang="en-US" dirty="0"/>
              <a:t> with other partners, police trained 1,616 officers working on women and children’s desks, and NGOs and foreign donors provided additional training to law enforcement officers</a:t>
            </a:r>
            <a:r>
              <a:rPr lang="en-US" dirty="0" smtClean="0"/>
              <a:t>.</a:t>
            </a:r>
          </a:p>
          <a:p>
            <a:endParaRPr lang="en-US" dirty="0"/>
          </a:p>
          <a:p>
            <a:pPr marL="0" indent="0">
              <a:buNone/>
            </a:pPr>
            <a:endParaRPr lang="en-US" dirty="0" smtClean="0"/>
          </a:p>
          <a:p>
            <a:pPr marL="0" indent="0">
              <a:buNone/>
            </a:pPr>
            <a:r>
              <a:rPr lang="en-US" sz="1600" dirty="0" smtClean="0"/>
              <a:t>TIP 2013, pg. 300-303</a:t>
            </a:r>
            <a:endParaRPr lang="en-US" sz="1700"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87</a:t>
            </a:fld>
            <a:endParaRPr lang="en-US"/>
          </a:p>
        </p:txBody>
      </p:sp>
    </p:spTree>
    <p:extLst>
      <p:ext uri="{BB962C8B-B14F-4D97-AF65-F5344CB8AC3E}">
        <p14:creationId xmlns:p14="http://schemas.microsoft.com/office/powerpoint/2010/main" val="121290783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Strategies for Change</a:t>
            </a:r>
            <a:endParaRPr lang="en-US" dirty="0"/>
          </a:p>
        </p:txBody>
      </p:sp>
      <p:sp>
        <p:nvSpPr>
          <p:cNvPr id="3" name="Content Placeholder 2"/>
          <p:cNvSpPr>
            <a:spLocks noGrp="1"/>
          </p:cNvSpPr>
          <p:nvPr>
            <p:ph idx="1"/>
          </p:nvPr>
        </p:nvSpPr>
        <p:spPr/>
        <p:txBody>
          <a:bodyPr>
            <a:normAutofit fontScale="62500" lnSpcReduction="20000"/>
          </a:bodyPr>
          <a:lstStyle/>
          <a:p>
            <a:r>
              <a:rPr lang="en-US" dirty="0"/>
              <a:t>The U.S. Department of State suggests specific recommendations to all relevant countries and for the Philippines to improve their efforts they must: </a:t>
            </a:r>
            <a:endParaRPr lang="en-US" dirty="0" smtClean="0"/>
          </a:p>
          <a:p>
            <a:pPr marL="0" lvl="0" indent="0">
              <a:buNone/>
            </a:pPr>
            <a:r>
              <a:rPr lang="en-US" dirty="0" smtClean="0"/>
              <a:t>	1. 	Increase </a:t>
            </a:r>
            <a:r>
              <a:rPr lang="en-US" dirty="0"/>
              <a:t>efforts to investigate, prosecute, and convict an increased </a:t>
            </a:r>
            <a:r>
              <a:rPr lang="en-US" dirty="0" smtClean="0"/>
              <a:t>	number </a:t>
            </a:r>
            <a:r>
              <a:rPr lang="en-US" dirty="0"/>
              <a:t>of both labor and sex trafficking offenders implicated in the </a:t>
            </a:r>
            <a:r>
              <a:rPr lang="en-US" dirty="0" smtClean="0"/>
              <a:t>	trafficking </a:t>
            </a:r>
            <a:r>
              <a:rPr lang="en-US" dirty="0"/>
              <a:t>of Filipinos within the country and abroad; </a:t>
            </a:r>
          </a:p>
          <a:p>
            <a:pPr marL="0" lvl="0" indent="0">
              <a:buNone/>
            </a:pPr>
            <a:r>
              <a:rPr lang="en-US" dirty="0" smtClean="0"/>
              <a:t>	2.	 Address </a:t>
            </a:r>
            <a:r>
              <a:rPr lang="en-US" dirty="0"/>
              <a:t>the significant backlog of trafficking cases by developing </a:t>
            </a:r>
            <a:r>
              <a:rPr lang="en-US" dirty="0" smtClean="0"/>
              <a:t>	mechanisms </a:t>
            </a:r>
            <a:r>
              <a:rPr lang="en-US" dirty="0"/>
              <a:t>to track and monitor the status of cases filed with the </a:t>
            </a:r>
            <a:r>
              <a:rPr lang="en-US" dirty="0" smtClean="0"/>
              <a:t>	Department </a:t>
            </a:r>
            <a:r>
              <a:rPr lang="en-US" dirty="0"/>
              <a:t>of Justice (DOJ) and those under trial in the </a:t>
            </a:r>
            <a:r>
              <a:rPr lang="en-US" dirty="0" smtClean="0"/>
              <a:t>courts;</a:t>
            </a:r>
          </a:p>
          <a:p>
            <a:pPr marL="0" lvl="0" indent="0">
              <a:buNone/>
            </a:pPr>
            <a:r>
              <a:rPr lang="en-US" dirty="0" smtClean="0"/>
              <a:t>	3. 	Conduct </a:t>
            </a:r>
            <a:r>
              <a:rPr lang="en-US" dirty="0"/>
              <a:t>immediate and rigorous investigations of complaints of </a:t>
            </a:r>
            <a:r>
              <a:rPr lang="en-US" dirty="0" smtClean="0"/>
              <a:t>	trafficking </a:t>
            </a:r>
            <a:r>
              <a:rPr lang="en-US" dirty="0"/>
              <a:t>complicity by government officials and  ensure accountability </a:t>
            </a:r>
            <a:r>
              <a:rPr lang="en-US" dirty="0" smtClean="0"/>
              <a:t>	for </a:t>
            </a:r>
            <a:r>
              <a:rPr lang="en-US" dirty="0"/>
              <a:t>leaders that fail to address trafficking-related corruption within their </a:t>
            </a:r>
            <a:r>
              <a:rPr lang="en-US" dirty="0" smtClean="0"/>
              <a:t>	areas </a:t>
            </a:r>
            <a:r>
              <a:rPr lang="en-US" dirty="0"/>
              <a:t>of jurisdiction; </a:t>
            </a:r>
            <a:endParaRPr lang="en-US" dirty="0" smtClean="0"/>
          </a:p>
          <a:p>
            <a:pPr marL="0" lvl="0" indent="0">
              <a:buNone/>
            </a:pPr>
            <a:r>
              <a:rPr lang="en-US" dirty="0" smtClean="0"/>
              <a:t>	4. 	Ensure </a:t>
            </a:r>
            <a:r>
              <a:rPr lang="en-US" dirty="0"/>
              <a:t>the government’s armed forces or paramilitary groups </a:t>
            </a:r>
            <a:r>
              <a:rPr lang="en-US" dirty="0" smtClean="0"/>
              <a:t>	supported </a:t>
            </a:r>
            <a:r>
              <a:rPr lang="en-US" dirty="0"/>
              <a:t>by the government do not recruit or use children; </a:t>
            </a:r>
          </a:p>
          <a:p>
            <a:pPr lvl="1"/>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88</a:t>
            </a:fld>
            <a:endParaRPr lang="en-US"/>
          </a:p>
        </p:txBody>
      </p:sp>
    </p:spTree>
    <p:extLst>
      <p:ext uri="{BB962C8B-B14F-4D97-AF65-F5344CB8AC3E}">
        <p14:creationId xmlns:p14="http://schemas.microsoft.com/office/powerpoint/2010/main" val="116750863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Strategies for Change</a:t>
            </a:r>
            <a:endParaRPr lang="en-US" dirty="0"/>
          </a:p>
        </p:txBody>
      </p:sp>
      <p:sp>
        <p:nvSpPr>
          <p:cNvPr id="3" name="Content Placeholder 2"/>
          <p:cNvSpPr>
            <a:spLocks noGrp="1"/>
          </p:cNvSpPr>
          <p:nvPr>
            <p:ph idx="1"/>
          </p:nvPr>
        </p:nvSpPr>
        <p:spPr>
          <a:xfrm>
            <a:off x="457200" y="1244600"/>
            <a:ext cx="8229600" cy="4525963"/>
          </a:xfrm>
        </p:spPr>
        <p:txBody>
          <a:bodyPr>
            <a:noAutofit/>
          </a:bodyPr>
          <a:lstStyle/>
          <a:p>
            <a:pPr marL="0" lvl="0" indent="0">
              <a:buNone/>
            </a:pPr>
            <a:r>
              <a:rPr lang="en-US" sz="1700" dirty="0" smtClean="0"/>
              <a:t>5. 	Continue </a:t>
            </a:r>
            <a:r>
              <a:rPr lang="en-US" sz="1700" dirty="0"/>
              <a:t>to strengthen anti-trafficking training for police recruits, front-line officers, and police investigators; increase the number of government officials whose duties are dedicated solely to anti-trafficking activities;</a:t>
            </a:r>
          </a:p>
          <a:p>
            <a:pPr marL="0" lvl="0" indent="0">
              <a:buNone/>
            </a:pPr>
            <a:r>
              <a:rPr lang="en-US" sz="1700" dirty="0" smtClean="0"/>
              <a:t>6.	 Continue </a:t>
            </a:r>
            <a:r>
              <a:rPr lang="en-US" sz="1700" dirty="0"/>
              <a:t>and improve collaboration between victim service organizations and law enforcement authorities with regard to law enforcement operations; </a:t>
            </a:r>
          </a:p>
          <a:p>
            <a:pPr marL="0" lvl="0" indent="0">
              <a:buNone/>
            </a:pPr>
            <a:r>
              <a:rPr lang="en-US" sz="1700" dirty="0" smtClean="0"/>
              <a:t>7.	 Make </a:t>
            </a:r>
            <a:r>
              <a:rPr lang="en-US" sz="1700" dirty="0"/>
              <a:t>efforts to expand the use of victim processing centers to additional localities to improve identification of adult victims and allow for victims to be processed and assisted in a safe environment after a rescue operation; </a:t>
            </a:r>
          </a:p>
          <a:p>
            <a:pPr marL="0" lvl="0" indent="0">
              <a:buNone/>
            </a:pPr>
            <a:r>
              <a:rPr lang="en-US" sz="1700" dirty="0" smtClean="0"/>
              <a:t>8. 	Examine </a:t>
            </a:r>
            <a:r>
              <a:rPr lang="en-US" sz="1700" dirty="0"/>
              <a:t>“offloading” policies to ensure this practice does not interfere with individuals’ freedom of movement; </a:t>
            </a:r>
          </a:p>
          <a:p>
            <a:pPr marL="0" lvl="0" indent="0">
              <a:buNone/>
            </a:pPr>
            <a:r>
              <a:rPr lang="en-US" sz="1700" dirty="0" smtClean="0"/>
              <a:t>9. 	Increase </a:t>
            </a:r>
            <a:r>
              <a:rPr lang="en-US" sz="1700" dirty="0"/>
              <a:t>victim shelter resources and expand the government shelter system to assist a greater number of trafficking victims, including male victims of sex and labor trafficking; </a:t>
            </a:r>
          </a:p>
          <a:p>
            <a:pPr marL="0" lvl="0" indent="0">
              <a:buNone/>
            </a:pPr>
            <a:r>
              <a:rPr lang="en-US" sz="1700" dirty="0" smtClean="0"/>
              <a:t>10. 	Increase </a:t>
            </a:r>
            <a:r>
              <a:rPr lang="en-US" sz="1700" dirty="0"/>
              <a:t>funding for the DOJ’s witness protection program and facilitate the entry of trafficking victims into the program; increase efforts to identify trafficking victims in destination countries and to pursue criminal investigation and prosecution of their traffickers; and</a:t>
            </a:r>
          </a:p>
          <a:p>
            <a:pPr marL="0" indent="0">
              <a:buNone/>
            </a:pPr>
            <a:r>
              <a:rPr lang="en-US" sz="1700" dirty="0" smtClean="0"/>
              <a:t>11. 	Develop </a:t>
            </a:r>
            <a:r>
              <a:rPr lang="en-US" sz="1700" dirty="0"/>
              <a:t>and implement programs aimed at reducing the demand for commercial sex acts, including child sex tourism.</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89</a:t>
            </a:fld>
            <a:endParaRPr lang="en-US"/>
          </a:p>
        </p:txBody>
      </p:sp>
    </p:spTree>
    <p:extLst>
      <p:ext uri="{BB962C8B-B14F-4D97-AF65-F5344CB8AC3E}">
        <p14:creationId xmlns:p14="http://schemas.microsoft.com/office/powerpoint/2010/main" val="16833258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9</a:t>
            </a:fld>
            <a:endParaRPr lang="en-US"/>
          </a:p>
        </p:txBody>
      </p:sp>
      <p:sp>
        <p:nvSpPr>
          <p:cNvPr id="7" name="Rectangle 6"/>
          <p:cNvSpPr/>
          <p:nvPr/>
        </p:nvSpPr>
        <p:spPr>
          <a:xfrm>
            <a:off x="759186" y="775142"/>
            <a:ext cx="7712610" cy="3323987"/>
          </a:xfrm>
          <a:prstGeom prst="rect">
            <a:avLst/>
          </a:prstGeom>
        </p:spPr>
        <p:txBody>
          <a:bodyPr wrap="square">
            <a:spAutoFit/>
          </a:bodyPr>
          <a:lstStyle/>
          <a:p>
            <a:r>
              <a:rPr lang="en-US" sz="2400" dirty="0"/>
              <a:t>"In recent years we've pursued a comprehensive approach reflected by the three Ps: prosecution, protection, and prevention. Well, it's time to add a fourth: partnership. The criminal network that enslaves millions of people crosses borders and spans continents. So our response must do the same. So we’re committed to building new partnerships with governments and NGOs around the world, because the repercussions of trafficking affect us all." </a:t>
            </a:r>
            <a:r>
              <a:rPr lang="en-US" dirty="0"/>
              <a:t>– Hillary Rodham Clinton, Secretary of State</a:t>
            </a:r>
          </a:p>
        </p:txBody>
      </p:sp>
      <p:sp>
        <p:nvSpPr>
          <p:cNvPr id="8" name="Rectangle 7"/>
          <p:cNvSpPr/>
          <p:nvPr/>
        </p:nvSpPr>
        <p:spPr>
          <a:xfrm>
            <a:off x="759186" y="4847164"/>
            <a:ext cx="7633596" cy="646331"/>
          </a:xfrm>
          <a:prstGeom prst="rect">
            <a:avLst/>
          </a:prstGeom>
        </p:spPr>
        <p:txBody>
          <a:bodyPr wrap="square">
            <a:spAutoFit/>
          </a:bodyPr>
          <a:lstStyle/>
          <a:p>
            <a:r>
              <a:rPr lang="en-US" dirty="0"/>
              <a:t>The Organization for Security and Co-operation in Europe (</a:t>
            </a:r>
            <a:r>
              <a:rPr lang="en-US" dirty="0" err="1"/>
              <a:t>OSCE</a:t>
            </a:r>
            <a:r>
              <a:rPr lang="en-US" dirty="0"/>
              <a:t>)</a:t>
            </a:r>
            <a:endParaRPr lang="en-US" dirty="0" smtClean="0">
              <a:hlinkClick r:id="rId2"/>
            </a:endParaRPr>
          </a:p>
          <a:p>
            <a:r>
              <a:rPr lang="en-US" dirty="0" smtClean="0">
                <a:hlinkClick r:id="rId2"/>
              </a:rPr>
              <a:t>http</a:t>
            </a:r>
            <a:r>
              <a:rPr lang="en-US" dirty="0">
                <a:hlinkClick r:id="rId2"/>
              </a:rPr>
              <a:t>://www.youtube.com/watch?v=</a:t>
            </a:r>
            <a:r>
              <a:rPr lang="en-US" dirty="0" smtClean="0">
                <a:hlinkClick r:id="rId2"/>
              </a:rPr>
              <a:t>_PQdSXKfWSU</a:t>
            </a:r>
            <a:r>
              <a:rPr lang="en-US" dirty="0" smtClean="0"/>
              <a:t> </a:t>
            </a:r>
            <a:endParaRPr lang="en-US" dirty="0"/>
          </a:p>
        </p:txBody>
      </p:sp>
    </p:spTree>
    <p:extLst>
      <p:ext uri="{BB962C8B-B14F-4D97-AF65-F5344CB8AC3E}">
        <p14:creationId xmlns:p14="http://schemas.microsoft.com/office/powerpoint/2010/main" val="40118854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12:</a:t>
            </a:r>
            <a:br>
              <a:rPr lang="en-US" dirty="0" smtClean="0"/>
            </a:br>
            <a:r>
              <a:rPr lang="en-US" dirty="0" smtClean="0"/>
              <a:t>A Call to Action</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90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33" y="1529399"/>
            <a:ext cx="7925287" cy="4826952"/>
          </a:xfrm>
          <a:prstGeom prst="rect">
            <a:avLst/>
          </a:prstGeom>
        </p:spPr>
      </p:pic>
    </p:spTree>
    <p:extLst>
      <p:ext uri="{BB962C8B-B14F-4D97-AF65-F5344CB8AC3E}">
        <p14:creationId xmlns:p14="http://schemas.microsoft.com/office/powerpoint/2010/main" val="311231132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91</a:t>
            </a:fld>
            <a:endParaRPr lang="en-US"/>
          </a:p>
        </p:txBody>
      </p:sp>
      <p:sp>
        <p:nvSpPr>
          <p:cNvPr id="7" name="Content Placeholder 2"/>
          <p:cNvSpPr>
            <a:spLocks noGrp="1"/>
          </p:cNvSpPr>
          <p:nvPr>
            <p:ph idx="1"/>
          </p:nvPr>
        </p:nvSpPr>
        <p:spPr>
          <a:xfrm>
            <a:off x="457200" y="2240281"/>
            <a:ext cx="8229600" cy="2860040"/>
          </a:xfrm>
        </p:spPr>
        <p:txBody>
          <a:bodyPr/>
          <a:lstStyle/>
          <a:p>
            <a:pPr marL="0" lvl="0" indent="0" algn="ctr">
              <a:buNone/>
            </a:pPr>
            <a:r>
              <a:rPr lang="en-US" dirty="0"/>
              <a:t>What concrete steps will you take to combat human trafficking in your neighborhood, state, or country? Create a short flow chart or concrete steps you will take that will help you reach your goal.</a:t>
            </a:r>
          </a:p>
          <a:p>
            <a:endParaRPr lang="en-US" dirty="0"/>
          </a:p>
        </p:txBody>
      </p:sp>
    </p:spTree>
    <p:extLst>
      <p:ext uri="{BB962C8B-B14F-4D97-AF65-F5344CB8AC3E}">
        <p14:creationId xmlns:p14="http://schemas.microsoft.com/office/powerpoint/2010/main" val="69241433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518"/>
            <a:ext cx="8229600" cy="1143000"/>
          </a:xfrm>
        </p:spPr>
        <p:txBody>
          <a:bodyPr>
            <a:normAutofit fontScale="90000"/>
          </a:bodyPr>
          <a:lstStyle/>
          <a:p>
            <a:r>
              <a:rPr lang="en-US" dirty="0" smtClean="0"/>
              <a:t>Combatting Human Trafficking Essential Resources</a:t>
            </a:r>
            <a:endParaRPr lang="en-US" dirty="0"/>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92</a:t>
            </a:fld>
            <a:endParaRPr lang="en-US"/>
          </a:p>
        </p:txBody>
      </p:sp>
    </p:spTree>
    <p:extLst>
      <p:ext uri="{BB962C8B-B14F-4D97-AF65-F5344CB8AC3E}">
        <p14:creationId xmlns:p14="http://schemas.microsoft.com/office/powerpoint/2010/main" val="195505706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93</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59224094"/>
              </p:ext>
            </p:extLst>
          </p:nvPr>
        </p:nvGraphicFramePr>
        <p:xfrm>
          <a:off x="374967" y="192088"/>
          <a:ext cx="8393113" cy="6164262"/>
        </p:xfrm>
        <a:graphic>
          <a:graphicData uri="http://schemas.openxmlformats.org/presentationml/2006/ole">
            <mc:AlternateContent xmlns:mc="http://schemas.openxmlformats.org/markup-compatibility/2006">
              <mc:Choice xmlns:v="urn:schemas-microsoft-com:vml" Requires="v">
                <p:oleObj spid="_x0000_s1042" name="Document" r:id="rId3" imgW="5486198" imgH="3466972" progId="Word.Document.12">
                  <p:embed/>
                </p:oleObj>
              </mc:Choice>
              <mc:Fallback>
                <p:oleObj name="Document" r:id="rId3" imgW="5486198" imgH="3466972" progId="Word.Document.1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67" y="192088"/>
                        <a:ext cx="8393113"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191560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94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058890313"/>
              </p:ext>
            </p:extLst>
          </p:nvPr>
        </p:nvGraphicFramePr>
        <p:xfrm>
          <a:off x="622300" y="340360"/>
          <a:ext cx="7740650" cy="5924550"/>
        </p:xfrm>
        <a:graphic>
          <a:graphicData uri="http://schemas.openxmlformats.org/presentationml/2006/ole">
            <mc:AlternateContent xmlns:mc="http://schemas.openxmlformats.org/markup-compatibility/2006">
              <mc:Choice xmlns:v="urn:schemas-microsoft-com:vml" Requires="v">
                <p:oleObj spid="_x0000_s2066" name="Document" r:id="rId3" imgW="5486198" imgH="3670165" progId="Word.Document.12">
                  <p:embed/>
                </p:oleObj>
              </mc:Choice>
              <mc:Fallback>
                <p:oleObj name="Document" r:id="rId3" imgW="5486198" imgH="3670165"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 y="340360"/>
                        <a:ext cx="774065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8052663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95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447034900"/>
              </p:ext>
            </p:extLst>
          </p:nvPr>
        </p:nvGraphicFramePr>
        <p:xfrm>
          <a:off x="796925" y="284163"/>
          <a:ext cx="7634288" cy="6072187"/>
        </p:xfrm>
        <a:graphic>
          <a:graphicData uri="http://schemas.openxmlformats.org/presentationml/2006/ole">
            <mc:AlternateContent xmlns:mc="http://schemas.openxmlformats.org/markup-compatibility/2006">
              <mc:Choice xmlns:v="urn:schemas-microsoft-com:vml" Requires="v">
                <p:oleObj spid="_x0000_s3090" name="Document" r:id="rId3" imgW="5486198" imgH="5308405" progId="Word.Document.12">
                  <p:embed/>
                </p:oleObj>
              </mc:Choice>
              <mc:Fallback>
                <p:oleObj name="Document" r:id="rId3" imgW="5486198" imgH="5308405"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284163"/>
                        <a:ext cx="7634288"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5660775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96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442170812"/>
              </p:ext>
            </p:extLst>
          </p:nvPr>
        </p:nvGraphicFramePr>
        <p:xfrm>
          <a:off x="355429" y="497840"/>
          <a:ext cx="8443131" cy="5608003"/>
        </p:xfrm>
        <a:graphic>
          <a:graphicData uri="http://schemas.openxmlformats.org/presentationml/2006/ole">
            <mc:AlternateContent xmlns:mc="http://schemas.openxmlformats.org/markup-compatibility/2006">
              <mc:Choice xmlns:v="urn:schemas-microsoft-com:vml" Requires="v">
                <p:oleObj spid="_x0000_s4114" name="Document" r:id="rId3" imgW="5486198" imgH="3644766" progId="Word.Document.12">
                  <p:embed/>
                </p:oleObj>
              </mc:Choice>
              <mc:Fallback>
                <p:oleObj name="Document" r:id="rId3" imgW="5486198" imgH="3644766"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29" y="497840"/>
                        <a:ext cx="8443131" cy="560800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6376949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Trafficking (Movie, 2005)</a:t>
            </a:r>
          </a:p>
        </p:txBody>
      </p:sp>
      <p:sp>
        <p:nvSpPr>
          <p:cNvPr id="4" name="Date Placeholder 3"/>
          <p:cNvSpPr>
            <a:spLocks noGrp="1"/>
          </p:cNvSpPr>
          <p:nvPr>
            <p:ph type="dt" sz="half" idx="10"/>
          </p:nvPr>
        </p:nvSpPr>
        <p:spPr/>
        <p:txBody>
          <a:bodyPr/>
          <a:lstStyle/>
          <a:p>
            <a:r>
              <a:rPr lang="en-US" smtClean="0"/>
              <a:t>May 27-29, 2014</a:t>
            </a:r>
            <a:endParaRPr lang="en-US"/>
          </a:p>
        </p:txBody>
      </p:sp>
      <p:sp>
        <p:nvSpPr>
          <p:cNvPr id="5" name="Footer Placeholder 4"/>
          <p:cNvSpPr>
            <a:spLocks noGrp="1"/>
          </p:cNvSpPr>
          <p:nvPr>
            <p:ph type="ftr" sz="quarter" idx="11"/>
          </p:nvPr>
        </p:nvSpPr>
        <p:spPr/>
        <p:txBody>
          <a:bodyPr/>
          <a:lstStyle/>
          <a:p>
            <a:r>
              <a:rPr lang="en-US" smtClean="0"/>
              <a:t>CTIP-WEI-SCII</a:t>
            </a:r>
            <a:endParaRPr lang="en-US"/>
          </a:p>
        </p:txBody>
      </p:sp>
      <p:sp>
        <p:nvSpPr>
          <p:cNvPr id="6" name="Slide Number Placeholder 5"/>
          <p:cNvSpPr>
            <a:spLocks noGrp="1"/>
          </p:cNvSpPr>
          <p:nvPr>
            <p:ph type="sldNum" sz="quarter" idx="12"/>
          </p:nvPr>
        </p:nvSpPr>
        <p:spPr/>
        <p:txBody>
          <a:bodyPr/>
          <a:lstStyle/>
          <a:p>
            <a:fld id="{116D368C-3BC4-E140-A801-5D4FDFD4F37A}" type="slidenum">
              <a:rPr lang="en-US" smtClean="0"/>
              <a:t>97</a:t>
            </a:fld>
            <a:endParaRPr lang="en-US"/>
          </a:p>
        </p:txBody>
      </p:sp>
      <p:sp>
        <p:nvSpPr>
          <p:cNvPr id="13" name="Rectangle 12"/>
          <p:cNvSpPr/>
          <p:nvPr/>
        </p:nvSpPr>
        <p:spPr>
          <a:xfrm>
            <a:off x="3947931" y="1642739"/>
            <a:ext cx="4572000" cy="3416320"/>
          </a:xfrm>
          <a:prstGeom prst="rect">
            <a:avLst/>
          </a:prstGeom>
        </p:spPr>
        <p:txBody>
          <a:bodyPr>
            <a:spAutoFit/>
          </a:bodyPr>
          <a:lstStyle/>
          <a:p>
            <a:r>
              <a:rPr lang="en-US" dirty="0" smtClean="0"/>
              <a:t>Human Trafficking is a television miniseries about an American Immigration and Customs Enforcement agent going undercover to stop an organization from trafficking people, and shows the struggles of three trafficked women. It premiered in the United States on Lifetime Television on October 24 and 25, 2005 and was broadcast in Canada on </a:t>
            </a:r>
            <a:r>
              <a:rPr lang="en-US" dirty="0" err="1" smtClean="0"/>
              <a:t>Citytv</a:t>
            </a:r>
            <a:r>
              <a:rPr lang="en-US" dirty="0" smtClean="0"/>
              <a:t> on January 2 and 3, 2006. It stars Mira </a:t>
            </a:r>
            <a:r>
              <a:rPr lang="en-US" dirty="0" err="1" smtClean="0"/>
              <a:t>Sorvino</a:t>
            </a:r>
            <a:r>
              <a:rPr lang="en-US" dirty="0" smtClean="0"/>
              <a:t>, Donald Sutherland, </a:t>
            </a:r>
            <a:r>
              <a:rPr lang="en-US" dirty="0" err="1" smtClean="0"/>
              <a:t>Rémy</a:t>
            </a:r>
            <a:r>
              <a:rPr lang="en-US" dirty="0" smtClean="0"/>
              <a:t> Girard, and Robert Carlyle. Watch it </a:t>
            </a:r>
            <a:r>
              <a:rPr lang="en-US" dirty="0" smtClean="0">
                <a:hlinkClick r:id="rId2"/>
              </a:rPr>
              <a:t>HERE.</a:t>
            </a:r>
            <a:endParaRPr lang="en-US" dirty="0"/>
          </a:p>
        </p:txBody>
      </p:sp>
      <p:pic>
        <p:nvPicPr>
          <p:cNvPr id="14" name="Picture 13"/>
          <p:cNvPicPr>
            <a:picLocks noChangeAspect="1"/>
          </p:cNvPicPr>
          <p:nvPr/>
        </p:nvPicPr>
        <p:blipFill>
          <a:blip r:embed="rId3"/>
          <a:stretch>
            <a:fillRect/>
          </a:stretch>
        </p:blipFill>
        <p:spPr>
          <a:xfrm>
            <a:off x="889099" y="1639369"/>
            <a:ext cx="2717800" cy="4025900"/>
          </a:xfrm>
          <a:prstGeom prst="rect">
            <a:avLst/>
          </a:prstGeom>
        </p:spPr>
      </p:pic>
    </p:spTree>
    <p:extLst>
      <p:ext uri="{BB962C8B-B14F-4D97-AF65-F5344CB8AC3E}">
        <p14:creationId xmlns:p14="http://schemas.microsoft.com/office/powerpoint/2010/main" val="28916462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T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EInstitute2012">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chemeClr val="tx2"/>
          </a:solidFill>
          <a:headEnd type="none" w="med" len="med"/>
          <a:tailEnd type="triangle" w="med" len="med"/>
        </a:ln>
      </a:spPr>
      <a:bodyPr rtlCol="0" anchor="ctr"/>
      <a:lstStyle>
        <a:defPPr algn="ctr">
          <a:defRPr>
            <a:ln>
              <a:solidFill>
                <a:schemeClr val="tx1"/>
              </a:solidFill>
            </a:ln>
          </a:defRPr>
        </a:defPPr>
      </a:lstStyle>
      <a:style>
        <a:lnRef idx="1">
          <a:schemeClr val="accent1"/>
        </a:lnRef>
        <a:fillRef idx="0">
          <a:schemeClr val="accent1"/>
        </a:fillRef>
        <a:effectRef idx="0">
          <a:schemeClr val="accent1"/>
        </a:effectRef>
        <a:fontRef idx="minor">
          <a:schemeClr val="tx1"/>
        </a:fontRef>
      </a:style>
    </a:sp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EI2013">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chemeClr val="tx2"/>
          </a:solidFill>
          <a:headEnd type="none" w="med" len="med"/>
          <a:tailEnd type="triangle" w="med" len="med"/>
        </a:ln>
      </a:spPr>
      <a:bodyPr rtlCol="0" anchor="ctr"/>
      <a:lstStyle>
        <a:defPPr algn="ctr">
          <a:defRPr>
            <a:ln>
              <a:solidFill>
                <a:schemeClr val="tx1"/>
              </a:solidFill>
            </a:ln>
          </a:defRPr>
        </a:defPPr>
      </a:lstStyle>
      <a:style>
        <a:lnRef idx="1">
          <a:schemeClr val="accent1"/>
        </a:lnRef>
        <a:fillRef idx="0">
          <a:schemeClr val="accent1"/>
        </a:fillRef>
        <a:effectRef idx="0">
          <a:schemeClr val="accent1"/>
        </a:effectRef>
        <a:fontRef idx="minor">
          <a:schemeClr val="tx1"/>
        </a:fontRef>
      </a:style>
    </a:sp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WEInstitute2012.thmx</Template>
  <TotalTime>821</TotalTime>
  <Words>7490</Words>
  <Application>Microsoft Macintosh PowerPoint</Application>
  <PresentationFormat>On-screen Show (4:3)</PresentationFormat>
  <Paragraphs>675</Paragraphs>
  <Slides>97</Slides>
  <Notes>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97</vt:i4>
      </vt:variant>
    </vt:vector>
  </HeadingPairs>
  <TitlesOfParts>
    <vt:vector size="101" baseType="lpstr">
      <vt:lpstr>CTIP</vt:lpstr>
      <vt:lpstr>WEInstitute2012</vt:lpstr>
      <vt:lpstr>WEI2013</vt:lpstr>
      <vt:lpstr>Document</vt:lpstr>
      <vt:lpstr>ANTI-HUMAN TRAFFICKING </vt:lpstr>
      <vt:lpstr>The Program</vt:lpstr>
      <vt:lpstr>Content</vt:lpstr>
      <vt:lpstr>Southeast Asia</vt:lpstr>
      <vt:lpstr>Learning Outcomes</vt:lpstr>
      <vt:lpstr>Multi-stakeholder Approach</vt:lpstr>
      <vt:lpstr>The 4P Paradigm</vt:lpstr>
      <vt:lpstr>PowerPoint Presentation</vt:lpstr>
      <vt:lpstr>PowerPoint Presentation</vt:lpstr>
      <vt:lpstr>PowerPoint Presentation</vt:lpstr>
      <vt:lpstr>Program Calendar</vt:lpstr>
      <vt:lpstr>Module 1:  Human Trafficking</vt:lpstr>
      <vt:lpstr>Definition</vt:lpstr>
      <vt:lpstr>Human Trafficking</vt:lpstr>
      <vt:lpstr>The TIP definition</vt:lpstr>
      <vt:lpstr>PowerPoint Presentation</vt:lpstr>
      <vt:lpstr>United Nations Office on Drugs and Crime</vt:lpstr>
      <vt:lpstr>Trafficking Victims Protection Act (TVPA)</vt:lpstr>
      <vt:lpstr>Definition of Human Trafficking (article 3)</vt:lpstr>
      <vt:lpstr>Additional International Instruments</vt:lpstr>
      <vt:lpstr>Trafficking as a Process</vt:lpstr>
      <vt:lpstr>Trafficking as a Business</vt:lpstr>
      <vt:lpstr>What Human Trafficking is NOT</vt:lpstr>
      <vt:lpstr>Module 2: Child Trafficking</vt:lpstr>
      <vt:lpstr>Children in the Philippines</vt:lpstr>
      <vt:lpstr>Definition</vt:lpstr>
      <vt:lpstr>Types of Child Trafficking</vt:lpstr>
      <vt:lpstr>1. Child Sexual Exploitation</vt:lpstr>
      <vt:lpstr>PowerPoint Presentation</vt:lpstr>
      <vt:lpstr>2. Forced Child Labor</vt:lpstr>
      <vt:lpstr>International Labor Organization</vt:lpstr>
      <vt:lpstr>Methods of Control</vt:lpstr>
      <vt:lpstr>1. Debt-Bondage</vt:lpstr>
      <vt:lpstr>2. Personal Documents</vt:lpstr>
      <vt:lpstr>3. Wages</vt:lpstr>
      <vt:lpstr>4. Safety</vt:lpstr>
      <vt:lpstr>5. Freedom</vt:lpstr>
      <vt:lpstr>6. Working and Living Conditions</vt:lpstr>
      <vt:lpstr>Case Study</vt:lpstr>
      <vt:lpstr>3. Forced Warfare</vt:lpstr>
      <vt:lpstr>Child Soldiers</vt:lpstr>
      <vt:lpstr>Case Study</vt:lpstr>
      <vt:lpstr>Module 3:  Labor Trafficking and Domestic Workers</vt:lpstr>
      <vt:lpstr>Labor Trafficking Definition</vt:lpstr>
      <vt:lpstr>Common Patterns of Labor Trafficking</vt:lpstr>
      <vt:lpstr>Resulting Health Problems</vt:lpstr>
      <vt:lpstr>Domestic Workers Definition</vt:lpstr>
      <vt:lpstr>Push &amp; Pull Factors</vt:lpstr>
      <vt:lpstr>Prevention of Push &amp; Pull Factors</vt:lpstr>
      <vt:lpstr>Module 4:  Organ Trafficking</vt:lpstr>
      <vt:lpstr>Definition</vt:lpstr>
      <vt:lpstr>Categories of Organ Trafficking</vt:lpstr>
      <vt:lpstr>International Standards</vt:lpstr>
      <vt:lpstr>Module 5: Sex Trafficking</vt:lpstr>
      <vt:lpstr>PowerPoint Presentation</vt:lpstr>
      <vt:lpstr>Case Study</vt:lpstr>
      <vt:lpstr>4P Paradigm</vt:lpstr>
      <vt:lpstr>Module 6: Prevention</vt:lpstr>
      <vt:lpstr>Define Prevention </vt:lpstr>
      <vt:lpstr>P1: Prevention</vt:lpstr>
      <vt:lpstr>Module 7: Protection</vt:lpstr>
      <vt:lpstr>Define Protection</vt:lpstr>
      <vt:lpstr>P2: Protection</vt:lpstr>
      <vt:lpstr>Identification Process</vt:lpstr>
      <vt:lpstr>Victim Identification Strategies</vt:lpstr>
      <vt:lpstr>Module 8: Prosecution</vt:lpstr>
      <vt:lpstr>Define Prosecution</vt:lpstr>
      <vt:lpstr>Legal Systems</vt:lpstr>
      <vt:lpstr>Moving Forward</vt:lpstr>
      <vt:lpstr>Module 9: Partnerships</vt:lpstr>
      <vt:lpstr>Define Partnerships</vt:lpstr>
      <vt:lpstr>Examples of Partnerships</vt:lpstr>
      <vt:lpstr>Module 10:  Reintegration</vt:lpstr>
      <vt:lpstr>Define Reintegration</vt:lpstr>
      <vt:lpstr>Effective Reintegration Strategies</vt:lpstr>
      <vt:lpstr>How the TVPA helps victims</vt:lpstr>
      <vt:lpstr>Module 11: Southeast Asia and the Philippines</vt:lpstr>
      <vt:lpstr>PowerPoint Presentation</vt:lpstr>
      <vt:lpstr>PowerPoint Presentation</vt:lpstr>
      <vt:lpstr>The Philippines</vt:lpstr>
      <vt:lpstr>2013 TIP Tier Ranking</vt:lpstr>
      <vt:lpstr>The Philippines = Tier 2</vt:lpstr>
      <vt:lpstr>Risk Factors in the Philippines</vt:lpstr>
      <vt:lpstr>Prevention in the Philippines</vt:lpstr>
      <vt:lpstr>Protection in the Philippines</vt:lpstr>
      <vt:lpstr>Prosecution in the Philippines</vt:lpstr>
      <vt:lpstr>Partnerships in the Philippines</vt:lpstr>
      <vt:lpstr>Effective Strategies for Change</vt:lpstr>
      <vt:lpstr>Effective Strategies for Change</vt:lpstr>
      <vt:lpstr>Module 12: A Call to Action</vt:lpstr>
      <vt:lpstr>PowerPoint Presentation</vt:lpstr>
      <vt:lpstr>Combatting Human Trafficking Essential Resources</vt:lpstr>
      <vt:lpstr>PowerPoint Presentation</vt:lpstr>
      <vt:lpstr>PowerPoint Presentation</vt:lpstr>
      <vt:lpstr>PowerPoint Presentation</vt:lpstr>
      <vt:lpstr>PowerPoint Presentation</vt:lpstr>
      <vt:lpstr>Human Trafficking (Movie, 2005)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Tavanti</dc:creator>
  <cp:lastModifiedBy>Marco Tavanti</cp:lastModifiedBy>
  <cp:revision>60</cp:revision>
  <dcterms:created xsi:type="dcterms:W3CDTF">2014-04-28T14:37:02Z</dcterms:created>
  <dcterms:modified xsi:type="dcterms:W3CDTF">2014-05-05T19:57:06Z</dcterms:modified>
</cp:coreProperties>
</file>